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2.xml" ContentType="application/vnd.openxmlformats-officedocument.drawingml.chart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1" r:id="rId6"/>
    <p:sldId id="262" r:id="rId7"/>
    <p:sldId id="264" r:id="rId8"/>
    <p:sldId id="265" r:id="rId9"/>
    <p:sldId id="266" r:id="rId10"/>
    <p:sldId id="268" r:id="rId11"/>
    <p:sldId id="269" r:id="rId12"/>
    <p:sldId id="272" r:id="rId13"/>
    <p:sldId id="273" r:id="rId14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5" d="100"/>
          <a:sy n="85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1"/>
  <c:style val="2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R² (test)</c:v>
                </c:pt>
              </c:strCache>
            </c:strRef>
          </c:tx>
          <c:spPr>
            <a:solidFill>
              <a:srgbClr val="60A5FA"/>
            </a:solidFill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Baseline</c:v>
                </c:pt>
                <c:pt idx="1">
                  <c:v>Ridge</c:v>
                </c:pt>
                <c:pt idx="2">
                  <c:v>RF</c:v>
                </c:pt>
                <c:pt idx="3">
                  <c:v>GB</c:v>
                </c:pt>
                <c:pt idx="4">
                  <c:v>XGB</c:v>
                </c:pt>
                <c:pt idx="5">
                  <c:v>XGB-ES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0</c:v>
                </c:pt>
                <c:pt idx="1">
                  <c:v>0.79600000000000004</c:v>
                </c:pt>
                <c:pt idx="2">
                  <c:v>0.755</c:v>
                </c:pt>
                <c:pt idx="3">
                  <c:v>0.77300000000000002</c:v>
                </c:pt>
                <c:pt idx="4">
                  <c:v>0.80500000000000005</c:v>
                </c:pt>
                <c:pt idx="5">
                  <c:v>0.85299999999999998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1E9-43A1-8A9D-DBD386D45C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94734554"/>
        <c:axId val="2094734552"/>
      </c:bar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374151"/>
                </a:solidFill>
                <a:latin typeface="Arial"/>
              </a:defRPr>
            </a:pPr>
            <a:endParaRPr lang="fr-FR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  <c:max val="1"/>
          <c:min val="0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374151"/>
                </a:solidFill>
                <a:latin typeface="Arial"/>
              </a:defRPr>
            </a:pPr>
            <a:endParaRPr lang="fr-FR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1"/>
  <c:style val="2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R² (test)</c:v>
                </c:pt>
              </c:strCache>
            </c:strRef>
          </c:tx>
          <c:spPr>
            <a:solidFill>
              <a:srgbClr val="22C55E"/>
            </a:solidFill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Baseline</c:v>
                </c:pt>
                <c:pt idx="1">
                  <c:v>Ridge</c:v>
                </c:pt>
                <c:pt idx="2">
                  <c:v>RF</c:v>
                </c:pt>
                <c:pt idx="3">
                  <c:v>GB</c:v>
                </c:pt>
                <c:pt idx="4">
                  <c:v>XGB-ES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0</c:v>
                </c:pt>
                <c:pt idx="1">
                  <c:v>0.69899999999999995</c:v>
                </c:pt>
                <c:pt idx="2">
                  <c:v>0.69599999999999995</c:v>
                </c:pt>
                <c:pt idx="3">
                  <c:v>0.70499999999999996</c:v>
                </c:pt>
                <c:pt idx="4">
                  <c:v>0.84099999999999997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3AE-44EF-B353-84DE041E24C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94734554"/>
        <c:axId val="2094734552"/>
      </c:bar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374151"/>
                </a:solidFill>
                <a:latin typeface="Arial"/>
              </a:defRPr>
            </a:pPr>
            <a:endParaRPr lang="fr-FR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  <c:max val="1"/>
          <c:min val="0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374151"/>
                </a:solidFill>
                <a:latin typeface="Arial"/>
              </a:defRPr>
            </a:pPr>
            <a:endParaRPr lang="fr-FR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jpe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3197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https://commons.wikimedia.org/wiki/File:L%27atlantique_%C3%A0_Lom%C3%A9_-_Togo.jpg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https://commons.wikimedia.org/wiki/File:Seattle_skyline_at_night_from_Space_Needle.jpg
- https://www.seattle.gov/environment/climate-change/buildings-and-energy/energy-benchmarking/data-and-reports
- https://data.seattle.gov/Built-Environment/Building-Energy-Benchmarking-Data-2015-Present/teqw-tu6e/about_data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https://www.seattle.gov/environment/climate-change/buildings-and-energy/energy-benchmarking/data-and-reports
- https://data.seattle.gov/Built-Environment/Building-Energy-Benchmarking-Data-2015-Present/teqw-tu6e/about_data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5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Text 1"/>
          <p:cNvSpPr/>
          <p:nvPr/>
        </p:nvSpPr>
        <p:spPr>
          <a:xfrm>
            <a:off x="685800" y="2148840"/>
            <a:ext cx="10820095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40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Phase 2 — Prédire Énergie &amp; CO₂</a:t>
            </a:r>
            <a:endParaRPr lang="en-US" sz="4000" dirty="0"/>
          </a:p>
        </p:txBody>
      </p:sp>
      <p:sp>
        <p:nvSpPr>
          <p:cNvPr id="4" name="Text 2"/>
          <p:cNvSpPr/>
          <p:nvPr/>
        </p:nvSpPr>
        <p:spPr>
          <a:xfrm>
            <a:off x="713232" y="2971800"/>
            <a:ext cx="10765231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E5E7EB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Bâtiments non résidentiels • cas d’étude + méthode transférable à Lomé</a:t>
            </a:r>
            <a:endParaRPr lang="en-US" sz="1800" dirty="0"/>
          </a:p>
        </p:txBody>
      </p:sp>
      <p:sp>
        <p:nvSpPr>
          <p:cNvPr id="5" name="Shape 3"/>
          <p:cNvSpPr/>
          <p:nvPr/>
        </p:nvSpPr>
        <p:spPr>
          <a:xfrm>
            <a:off x="713232" y="3794760"/>
            <a:ext cx="4297680" cy="548640"/>
          </a:xfrm>
          <a:prstGeom prst="roundRect">
            <a:avLst/>
          </a:prstGeom>
          <a:solidFill>
            <a:srgbClr val="22C55E">
              <a:alpha val="90000"/>
            </a:srgbClr>
          </a:solidFill>
          <a:ln w="12700">
            <a:solidFill>
              <a:srgbClr val="22C55E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6" name="Text 4"/>
          <p:cNvSpPr/>
          <p:nvPr/>
        </p:nvSpPr>
        <p:spPr>
          <a:xfrm>
            <a:off x="896112" y="3931920"/>
            <a:ext cx="39319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0B1220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Livrables: 3 notebooks + slides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0B12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02920"/>
          </a:xfrm>
          <a:prstGeom prst="rect">
            <a:avLst/>
          </a:prstGeom>
          <a:solidFill>
            <a:srgbClr val="0B1220"/>
          </a:solidFill>
          <a:ln w="12700">
            <a:solidFill>
              <a:srgbClr val="0B122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Text 1"/>
          <p:cNvSpPr/>
          <p:nvPr/>
        </p:nvSpPr>
        <p:spPr>
          <a:xfrm>
            <a:off x="548640" y="118872"/>
            <a:ext cx="1109441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t>CO2 - comparaison des modeles</a:t>
            </a:r>
          </a:p>
        </p:txBody>
      </p:sp>
      <p:sp>
        <p:nvSpPr>
          <p:cNvPr id="4" name="Text 2"/>
          <p:cNvSpPr/>
          <p:nvPr/>
        </p:nvSpPr>
        <p:spPr>
          <a:xfrm>
            <a:off x="685800" y="868680"/>
            <a:ext cx="10972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fr-FR" sz="1400" dirty="0">
                <a:solidFill>
                  <a:srgbClr val="94A3B8"/>
                </a:solidFill>
                <a:latin typeface="Aptos" pitchFamily="34" charset="0"/>
              </a:rPr>
              <a:t>Scores sur le jeu de test (regression CO2)</a:t>
            </a:r>
          </a:p>
        </p:txBody>
      </p:sp>
      <p:sp>
        <p:nvSpPr>
          <p:cNvPr id="5" name="Shape 3"/>
          <p:cNvSpPr/>
          <p:nvPr/>
        </p:nvSpPr>
        <p:spPr>
          <a:xfrm>
            <a:off x="685800" y="1325880"/>
            <a:ext cx="5669280" cy="5349240"/>
          </a:xfrm>
          <a:prstGeom prst="roundRect">
            <a:avLst/>
          </a:prstGeom>
          <a:solidFill>
            <a:srgbClr val="162033"/>
          </a:solidFill>
          <a:ln w="12700">
            <a:solidFill>
              <a:srgbClr val="1E3A5F"/>
            </a:solidFill>
            <a:prstDash val="solid"/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6" name="Text 4"/>
          <p:cNvSpPr/>
          <p:nvPr/>
        </p:nvSpPr>
        <p:spPr>
          <a:xfrm>
            <a:off x="960120" y="1536192"/>
            <a:ext cx="5212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fr-FR" sz="1300" b="1" dirty="0">
                <a:solidFill>
                  <a:srgbClr val="60A5FA"/>
                </a:solidFill>
                <a:latin typeface="Aptos" pitchFamily="34" charset="0"/>
              </a:rPr>
              <a:t>Bar chart - R2 test (XGB-ES meilleur: 0.841)</a:t>
            </a:r>
          </a:p>
        </p:txBody>
      </p:sp>
      <p:graphicFrame>
        <p:nvGraphicFramePr>
          <p:cNvPr id="7" name="Chart 0"/>
          <p:cNvGraphicFramePr/>
          <p:nvPr/>
        </p:nvGraphicFramePr>
        <p:xfrm>
          <a:off x="960120" y="1874520"/>
          <a:ext cx="534924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Shape 5"/>
          <p:cNvSpPr/>
          <p:nvPr/>
        </p:nvSpPr>
        <p:spPr>
          <a:xfrm>
            <a:off x="6446520" y="1325880"/>
            <a:ext cx="5074920" cy="5349240"/>
          </a:xfrm>
          <a:prstGeom prst="roundRect">
            <a:avLst/>
          </a:prstGeom>
          <a:solidFill>
            <a:srgbClr val="162033"/>
          </a:solidFill>
          <a:ln w="12700">
            <a:solidFill>
              <a:srgbClr val="1E3A5F"/>
            </a:solidFill>
            <a:prstDash val="solid"/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9" name="Text 6"/>
          <p:cNvSpPr/>
          <p:nvPr/>
        </p:nvSpPr>
        <p:spPr>
          <a:xfrm>
            <a:off x="6629400" y="1536192"/>
            <a:ext cx="47548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fr-FR" sz="1300" b="1" dirty="0">
                <a:solidFill>
                  <a:srgbClr val="60A5FA"/>
                </a:solidFill>
                <a:latin typeface="Aptos" pitchFamily="34" charset="0"/>
              </a:rPr>
              <a:t>Table synthese - gain baseline -&gt; XGB-ES (RMSE 601.64 -&gt; 239.95)</a:t>
            </a:r>
          </a:p>
        </p:txBody>
      </p:sp>
      <p:graphicFrame>
        <p:nvGraphicFramePr>
          <p:cNvPr id="14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6629400" y="1920240"/>
          <a:ext cx="4526280" cy="4480560"/>
        </p:xfrm>
        <a:graphic>
          <a:graphicData uri="http://schemas.openxmlformats.org/drawingml/2006/table">
            <a:tbl>
              <a:tblPr/>
              <a:tblGrid>
                <a:gridCol w="14173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4676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Modèle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RMSE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MAE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R²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Baseline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601.64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149.59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0.000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Ridge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330.16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127.81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0.699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RF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331.81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81.47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0.696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GB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326.71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81.33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0.705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★ XGB-ES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239.95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68.64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0.841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5" name="Explain_Box"/>
          <p:cNvSpPr/>
          <p:nvPr/>
        </p:nvSpPr>
        <p:spPr>
          <a:xfrm>
            <a:off x="960120" y="5675880"/>
            <a:ext cx="10424160" cy="1028700"/>
          </a:xfrm>
          <a:prstGeom prst="roundRect">
            <a:avLst/>
          </a:prstGeom>
          <a:solidFill>
            <a:srgbClr val="162033"/>
          </a:solidFill>
          <a:ln w="22860">
            <a:solidFill>
              <a:srgbClr val="22C55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27000" tIns="76200" rIns="127000" bIns="76200" rtlCol="0" anchor="ctr"/>
          <a:lstStyle/>
          <a:p>
            <a:pPr>
              <a:lnSpc>
                <a:spcPct val="100000"/>
              </a:lnSpc>
            </a:pPr>
            <a:r>
              <a:rPr sz="1200" b="0">
                <a:solidFill>
                  <a:srgbClr val="CBD5E1"/>
                </a:solidFill>
              </a:rPr>
              <a:t>Comparaison R2 (test): Baseline=0.000, Ridge=0.699, RF=0.696, GB=0.705, XGB-ES=0.841.</a:t>
            </a:r>
          </a:p>
          <a:p>
            <a:pPr>
              <a:lnSpc>
                <a:spcPct val="100000"/>
              </a:lnSpc>
            </a:pPr>
            <a:r>
              <a:rPr sz="1200" b="0">
                <a:solidFill>
                  <a:srgbClr val="CBD5E1"/>
                </a:solidFill>
              </a:rPr>
              <a:t>Comparaison RMSE: Baseline=601.64, Ridge=330.16, RF=331.81, GB=326.71, XGB-ES=239.95.</a:t>
            </a:r>
          </a:p>
          <a:p>
            <a:pPr>
              <a:lnSpc>
                <a:spcPct val="100000"/>
              </a:lnSpc>
            </a:pPr>
            <a:r>
              <a:rPr sz="1200" b="0">
                <a:solidFill>
                  <a:srgbClr val="CBD5E1"/>
                </a:solidFill>
              </a:rPr>
              <a:t>Comparaison MAE: Baseline=149.59, Ridge=127.81, RF=81.47, GB=81.33, XGB-ES=68.64.</a:t>
            </a:r>
          </a:p>
          <a:p>
            <a:pPr>
              <a:lnSpc>
                <a:spcPct val="100000"/>
              </a:lnSpc>
            </a:pPr>
            <a:r>
              <a:rPr sz="1200" b="0">
                <a:solidFill>
                  <a:srgbClr val="CBD5E1"/>
                </a:solidFill>
              </a:rPr>
              <a:t>Conclusion: XGB-ES domine sur les trois metriques et apporte le gain le plus fort sur CO2.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0B12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02920"/>
          </a:xfrm>
          <a:prstGeom prst="rect">
            <a:avLst/>
          </a:prstGeom>
          <a:solidFill>
            <a:srgbClr val="0B1220"/>
          </a:solidFill>
          <a:ln w="12700">
            <a:solidFill>
              <a:srgbClr val="0B122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Text 1"/>
          <p:cNvSpPr/>
          <p:nvPr/>
        </p:nvSpPr>
        <p:spPr>
          <a:xfrm>
            <a:off x="548640" y="118872"/>
            <a:ext cx="1109441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t>CO2 - modele final</a:t>
            </a:r>
          </a:p>
        </p:txBody>
      </p:sp>
      <p:sp>
        <p:nvSpPr>
          <p:cNvPr id="4" name="Text 2"/>
          <p:cNvSpPr/>
          <p:nvPr/>
        </p:nvSpPr>
        <p:spPr>
          <a:xfrm>
            <a:off x="685800" y="868680"/>
            <a:ext cx="10972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200" b="1" dirty="0">
                <a:solidFill>
                  <a:srgbClr val="F1F5F9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XGBoost.train + early stopping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685800" y="1417320"/>
            <a:ext cx="2514600" cy="960120"/>
          </a:xfrm>
          <a:prstGeom prst="rect">
            <a:avLst/>
          </a:prstGeom>
          <a:solidFill>
            <a:srgbClr val="162033"/>
          </a:solidFill>
          <a:ln w="12700">
            <a:solidFill>
              <a:srgbClr val="1E3A5F"/>
            </a:solidFill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 wrap="square" lIns="127000" tIns="127000" rIns="127000" bIns="12700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22C55E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Test R²</a:t>
            </a:r>
            <a:endParaRPr lang="en-US" sz="1600" dirty="0"/>
          </a:p>
          <a:p>
            <a:pPr marL="0" indent="0" algn="ctr">
              <a:buNone/>
            </a:pPr>
            <a:r>
              <a:rPr lang="en-US" sz="1600" b="1" dirty="0">
                <a:solidFill>
                  <a:srgbClr val="22C55E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0.841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429000" y="1417320"/>
            <a:ext cx="2514600" cy="960120"/>
          </a:xfrm>
          <a:prstGeom prst="rect">
            <a:avLst/>
          </a:prstGeom>
          <a:solidFill>
            <a:srgbClr val="162033"/>
          </a:solidFill>
          <a:ln w="12700">
            <a:solidFill>
              <a:srgbClr val="1E3A5F"/>
            </a:solidFill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 wrap="square" lIns="127000" tIns="127000" rIns="127000" bIns="12700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60A5F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Test RMSE</a:t>
            </a:r>
            <a:endParaRPr lang="en-US" sz="1600" dirty="0"/>
          </a:p>
          <a:p>
            <a:pPr marL="0" indent="0" algn="ctr">
              <a:buNone/>
            </a:pPr>
            <a:r>
              <a:rPr lang="en-US" sz="1600" b="1" dirty="0">
                <a:solidFill>
                  <a:srgbClr val="60A5F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239.95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172200" y="1417320"/>
            <a:ext cx="2514600" cy="960120"/>
          </a:xfrm>
          <a:prstGeom prst="rect">
            <a:avLst/>
          </a:prstGeom>
          <a:solidFill>
            <a:srgbClr val="162033"/>
          </a:solidFill>
          <a:ln w="12700">
            <a:solidFill>
              <a:srgbClr val="1E3A5F"/>
            </a:solidFill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 wrap="square" lIns="127000" tIns="127000" rIns="127000" bIns="12700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F59E0B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Test MAE</a:t>
            </a:r>
            <a:endParaRPr lang="en-US" sz="1600" dirty="0"/>
          </a:p>
          <a:p>
            <a:pPr marL="0" indent="0" algn="ctr">
              <a:buNone/>
            </a:pPr>
            <a:r>
              <a:rPr lang="en-US" sz="1600" b="1" dirty="0">
                <a:solidFill>
                  <a:srgbClr val="F59E0B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68.64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915400" y="1417320"/>
            <a:ext cx="2514600" cy="960120"/>
          </a:xfrm>
          <a:prstGeom prst="rect">
            <a:avLst/>
          </a:prstGeom>
          <a:solidFill>
            <a:srgbClr val="162033"/>
          </a:solidFill>
          <a:ln w="12700">
            <a:solidFill>
              <a:srgbClr val="1E3A5F"/>
            </a:solidFill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 wrap="square" lIns="127000" tIns="127000" rIns="127000" bIns="12700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A855F7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Best iter</a:t>
            </a:r>
            <a:endParaRPr lang="en-US" sz="1600" dirty="0"/>
          </a:p>
          <a:p>
            <a:pPr marL="0" indent="0" algn="ctr">
              <a:buNone/>
            </a:pPr>
            <a:r>
              <a:rPr lang="en-US" sz="1600" b="1" dirty="0">
                <a:solidFill>
                  <a:srgbClr val="A855F7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38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85800" y="2560320"/>
            <a:ext cx="6583680" cy="4114800"/>
          </a:xfrm>
          <a:prstGeom prst="roundRect">
            <a:avLst/>
          </a:prstGeom>
          <a:solidFill>
            <a:srgbClr val="162033"/>
          </a:solidFill>
          <a:ln w="12700">
            <a:solidFill>
              <a:srgbClr val="1E3A5F"/>
            </a:solidFill>
            <a:prstDash val="solid"/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0" name="Text 8"/>
          <p:cNvSpPr/>
          <p:nvPr/>
        </p:nvSpPr>
        <p:spPr>
          <a:xfrm>
            <a:off x="960120" y="2743200"/>
            <a:ext cx="61264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F1F5F9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Learning curve (train vs val RMSE)</a:t>
            </a:r>
            <a:endParaRPr lang="en-US" sz="1600" dirty="0"/>
          </a:p>
        </p:txBody>
      </p:sp>
      <p:pic>
        <p:nvPicPr>
          <p:cNvPr id="11" name="Image 0" descr="/mnt/data/co2_learning_curve_final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486" y="3063240"/>
            <a:ext cx="4848908" cy="3520440"/>
          </a:xfrm>
          <a:prstGeom prst="rect">
            <a:avLst/>
          </a:prstGeom>
        </p:spPr>
      </p:pic>
      <p:sp>
        <p:nvSpPr>
          <p:cNvPr id="12" name="Shape 9"/>
          <p:cNvSpPr/>
          <p:nvPr/>
        </p:nvSpPr>
        <p:spPr>
          <a:xfrm>
            <a:off x="7315200" y="2560320"/>
            <a:ext cx="4160520" cy="4114800"/>
          </a:xfrm>
          <a:prstGeom prst="roundRect">
            <a:avLst/>
          </a:prstGeom>
          <a:solidFill>
            <a:srgbClr val="162033"/>
          </a:solidFill>
          <a:ln w="12700">
            <a:solidFill>
              <a:srgbClr val="1E3A5F"/>
            </a:solidFill>
            <a:prstDash val="solid"/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3" name="Text 10"/>
          <p:cNvSpPr/>
          <p:nvPr/>
        </p:nvSpPr>
        <p:spPr>
          <a:xfrm>
            <a:off x="7498080" y="2743200"/>
            <a:ext cx="3886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F1F5F9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Interprétation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498080" y="3063240"/>
            <a:ext cx="3886200" cy="3474720"/>
          </a:xfrm>
          <a:prstGeom prst="rect">
            <a:avLst/>
          </a:prstGeom>
          <a:noFill/>
          <a:ln/>
        </p:spPr>
        <p:txBody>
          <a:bodyPr wrap="square" lIns="182880" tIns="182880" rIns="182880" bIns="182880" rtlCol="0" anchor="t"/>
          <a:lstStyle>
            <a:defPPr>
              <a:defRPr lang="fr-FR" sz="1400" dirty="0">
                <a:solidFill>
                  <a:srgbClr val="F1F5F9"/>
                </a:solidFill>
                <a:latin typeface="Aptos" pitchFamily="34" charset="0"/>
              </a:defRPr>
            </a:defPPr>
          </a:lstStyle>
          <a:p>
            <a:r>
              <a:rPr lang="fr-FR" sz="1400" b="1" dirty="0">
                <a:solidFill>
                  <a:srgbClr val="60A5FA"/>
                </a:solidFill>
                <a:latin typeface="Aptos" pitchFamily="34" charset="0"/>
              </a:rPr>
              <a:t>Interprétation :</a:t>
            </a:r>
          </a:p>
          <a:p>
            <a:r>
              <a:rPr lang="fr-FR" sz="1400" b="0" dirty="0">
                <a:solidFill>
                  <a:srgbClr val="E2E8F0"/>
                </a:solidFill>
                <a:latin typeface="Aptos" pitchFamily="34" charset="0"/>
              </a:rPr>
              <a:t>Meilleur point CO₂ : best_iter = 38 (early stopping)</a:t>
            </a:r>
          </a:p>
          <a:p>
            <a:r>
              <a:rPr lang="fr-FR" sz="1400" b="0" dirty="0">
                <a:solidFill>
                  <a:srgbClr val="E2E8F0"/>
                </a:solidFill>
                <a:latin typeface="Aptos" pitchFamily="34" charset="0"/>
              </a:rPr>
              <a:t>R²=0.841 | RMSE=239.95 | MAE=68.64</a:t>
            </a:r>
          </a:p>
          <a:p>
            <a:r>
              <a:rPr lang="fr-FR" sz="1400" b="0" dirty="0">
                <a:solidFill>
                  <a:srgbClr val="E2E8F0"/>
                </a:solidFill>
                <a:latin typeface="Aptos" pitchFamily="34" charset="0"/>
              </a:rPr>
              <a:t>Après ~40 rounds, le gain de validation devient faible → arrêt pour limiter le surapprentissage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0B12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02920"/>
          </a:xfrm>
          <a:prstGeom prst="rect">
            <a:avLst/>
          </a:prstGeom>
          <a:solidFill>
            <a:srgbClr val="0B1220"/>
          </a:solidFill>
          <a:ln w="12700">
            <a:solidFill>
              <a:srgbClr val="0B122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Text 1"/>
          <p:cNvSpPr/>
          <p:nvPr/>
        </p:nvSpPr>
        <p:spPr>
          <a:xfrm>
            <a:off x="548640" y="118872"/>
            <a:ext cx="1109441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Transfert à Lomé — ce qu'il faut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685800" y="868680"/>
            <a:ext cx="10972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200" b="1" dirty="0">
                <a:solidFill>
                  <a:srgbClr val="F1F5F9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Ce modèle ne “magique” pas les données manquantes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685800" y="1325880"/>
            <a:ext cx="10835640" cy="5349240"/>
          </a:xfrm>
          <a:prstGeom prst="roundRect">
            <a:avLst/>
          </a:prstGeom>
          <a:solidFill>
            <a:srgbClr val="162033"/>
          </a:solidFill>
          <a:ln w="12700">
            <a:solidFill>
              <a:srgbClr val="1E3A5F"/>
            </a:solidFill>
            <a:prstDash val="solid"/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6" name="Text 4"/>
          <p:cNvSpPr/>
          <p:nvPr/>
        </p:nvSpPr>
        <p:spPr>
          <a:xfrm>
            <a:off x="960120" y="1554480"/>
            <a:ext cx="111556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F1F5F9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Pour déployer à Lomé, il faut au minimum: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60120" y="1920240"/>
            <a:ext cx="11155680" cy="3383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Identité du bâtiment: type d'usage (hôtel, bureau, hôpital…), quartier/coordonnées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Morphologie: surface totale (GFA), nb d'étages, année de construction, nb de bâtiments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Usage multi-fonction: second usage (type + surface) ou indicateur d'absence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Labels/score (si disponible): équivalent ENERGY STAR (sinon on enlève la variable)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Stratégie conseillée: collecter un petit échantillon local (même 200–500 bâtiments), puis faire du fine-tuning/transfer learning ou un modèle dédié Lomé.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960120" y="5440680"/>
            <a:ext cx="11155680" cy="1097280"/>
          </a:xfrm>
          <a:prstGeom prst="roundRect">
            <a:avLst/>
          </a:prstGeom>
          <a:solidFill>
            <a:srgbClr val="EFF6FF"/>
          </a:solidFill>
          <a:ln w="12700">
            <a:solidFill>
              <a:srgbClr val="BFDBFE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1188720" y="5596128"/>
            <a:ext cx="1069848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t>Limite principale: les resultats proviennent du dataset Seattle.</a:t>
            </a:r>
          </a:p>
          <a:p>
            <a:r>
              <a:t>Pour un deploiement a Lome, une validation locale reste necessaire (climat, mix energetique, pratiques d usage).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B1220"/>
          </a:solidFill>
          <a:ln w="12700">
            <a:solidFill>
              <a:srgbClr val="0B122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Text 1"/>
          <p:cNvSpPr/>
          <p:nvPr/>
        </p:nvSpPr>
        <p:spPr>
          <a:xfrm>
            <a:off x="822960" y="1005840"/>
            <a:ext cx="106070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4400" b="1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Conclusion</a:t>
            </a:r>
            <a:endParaRPr lang="en-US" sz="4400" dirty="0"/>
          </a:p>
        </p:txBody>
      </p:sp>
      <p:sp>
        <p:nvSpPr>
          <p:cNvPr id="4" name="Text 2"/>
          <p:cNvSpPr/>
          <p:nvPr/>
        </p:nvSpPr>
        <p:spPr>
          <a:xfrm>
            <a:off x="868680" y="1874520"/>
            <a:ext cx="10607040" cy="21945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79400" indent="-279400">
              <a:buSzPct val="100000"/>
              <a:buChar char="•"/>
            </a:pPr>
            <a:r>
              <a:rPr lang="en-US" sz="1800" dirty="0">
                <a:solidFill>
                  <a:srgbClr val="E5E7EB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Méthode reproductible: nettoyage → anti-fuite → FE simple → pipeline → comparaison modèles.</a:t>
            </a:r>
            <a:endParaRPr lang="en-US" sz="1800" dirty="0"/>
          </a:p>
          <a:p>
            <a:pPr marL="279400" indent="-279400">
              <a:buSzPct val="100000"/>
              <a:buChar char="•"/>
            </a:pPr>
            <a:r>
              <a:rPr lang="en-US" sz="1800" dirty="0">
                <a:solidFill>
                  <a:srgbClr val="E5E7EB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Énergie: XGBoost ES, R² test ≈ 0.853 (RMSE ≈ 6.34M kBtu).</a:t>
            </a:r>
            <a:endParaRPr lang="en-US" sz="1800" dirty="0"/>
          </a:p>
          <a:p>
            <a:pPr marL="279400" indent="-279400">
              <a:buSzPct val="100000"/>
              <a:buChar char="•"/>
            </a:pPr>
            <a:r>
              <a:rPr lang="en-US" sz="1800" dirty="0">
                <a:solidFill>
                  <a:srgbClr val="E5E7EB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CO₂: XGBoost.train ES, R² test ≈ 0.841 (RMSE ≈ 240).</a:t>
            </a:r>
            <a:endParaRPr lang="en-US" sz="1800" dirty="0"/>
          </a:p>
          <a:p>
            <a:pPr marL="279400" indent="-279400">
              <a:buSzPct val="100000"/>
              <a:buChar char="•"/>
            </a:pPr>
            <a:r>
              <a:rPr lang="en-US" sz="1800" dirty="0">
                <a:solidFill>
                  <a:srgbClr val="E5E7EB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Prochaine étape: collecte minimale Lomé + recalibrage (validation terrain).</a:t>
            </a:r>
            <a:endParaRPr lang="en-US" sz="1800" dirty="0"/>
          </a:p>
        </p:txBody>
      </p:sp>
      <p:sp>
        <p:nvSpPr>
          <p:cNvPr id="5" name="Shape 3"/>
          <p:cNvSpPr/>
          <p:nvPr/>
        </p:nvSpPr>
        <p:spPr>
          <a:xfrm>
            <a:off x="868680" y="4846320"/>
            <a:ext cx="10607040" cy="1143000"/>
          </a:xfrm>
          <a:prstGeom prst="roundRect">
            <a:avLst/>
          </a:prstGeom>
          <a:solidFill>
            <a:srgbClr val="22C55E">
              <a:alpha val="90000"/>
            </a:srgbClr>
          </a:solidFill>
          <a:ln w="12700">
            <a:solidFill>
              <a:srgbClr val="22C55E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6" name="Text 4"/>
          <p:cNvSpPr/>
          <p:nvPr/>
        </p:nvSpPr>
        <p:spPr>
          <a:xfrm>
            <a:off x="1143000" y="5120640"/>
            <a:ext cx="100584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000" b="1" dirty="0">
                <a:solidFill>
                  <a:srgbClr val="0B1220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Merci — Questions</a:t>
            </a:r>
            <a:endParaRPr lang="en-US" sz="3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02920"/>
          </a:xfrm>
          <a:prstGeom prst="rect">
            <a:avLst/>
          </a:prstGeom>
          <a:solidFill>
            <a:srgbClr val="0B1220"/>
          </a:solidFill>
          <a:ln w="12700">
            <a:solidFill>
              <a:srgbClr val="0B122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Text 1"/>
          <p:cNvSpPr/>
          <p:nvPr/>
        </p:nvSpPr>
        <p:spPr>
          <a:xfrm>
            <a:off x="548640" y="118872"/>
            <a:ext cx="1109441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0. Cadrage métier</a:t>
            </a:r>
            <a:endParaRPr lang="en-US" sz="1800" dirty="0"/>
          </a:p>
        </p:txBody>
      </p:sp>
      <p:sp>
        <p:nvSpPr>
          <p:cNvPr id="4" name="Shape 2"/>
          <p:cNvSpPr/>
          <p:nvPr/>
        </p:nvSpPr>
        <p:spPr>
          <a:xfrm>
            <a:off x="0" y="502920"/>
            <a:ext cx="7360920" cy="6355080"/>
          </a:xfrm>
          <a:prstGeom prst="rect">
            <a:avLst/>
          </a:prstGeom>
          <a:solidFill>
            <a:srgbClr val="0B1220">
              <a:alpha val="92000"/>
            </a:srgbClr>
          </a:solidFill>
          <a:ln w="12700">
            <a:solidFill>
              <a:srgbClr val="FFFFFF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685800" y="868680"/>
            <a:ext cx="630936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200" b="1" dirty="0">
                <a:solidFill>
                  <a:srgbClr val="F1F5F9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Objectif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685800" y="1280160"/>
            <a:ext cx="6400800" cy="1828800"/>
          </a:xfrm>
          <a:prstGeom prst="roundRect">
            <a:avLst/>
          </a:prstGeom>
          <a:solidFill>
            <a:srgbClr val="162033"/>
          </a:solidFill>
          <a:ln w="12700">
            <a:solidFill>
              <a:srgbClr val="1E3A5F"/>
            </a:solidFill>
            <a:prstDash val="solid"/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7" name="Text 5"/>
          <p:cNvSpPr/>
          <p:nvPr/>
        </p:nvSpPr>
        <p:spPr>
          <a:xfrm>
            <a:off x="960120" y="1417320"/>
            <a:ext cx="5852160" cy="1554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Prédire (1) la consommation d'énergie (SiteEnergyUse, kBtu) et (2) les émissions totales de GES (TotalGHGEmissions) pour des bâtiments non résidentiels.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Contrainte: pas de données publiques à Lomé → on construit une méthode robuste sur un jeu public (Seattle), puis on spécifie ce qu'il faut collecter pour transférer.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685800" y="3246120"/>
            <a:ext cx="6400800" cy="2286000"/>
          </a:xfrm>
          <a:prstGeom prst="roundRect">
            <a:avLst/>
          </a:prstGeom>
          <a:solidFill>
            <a:srgbClr val="162033"/>
          </a:solidFill>
          <a:ln w="12700">
            <a:solidFill>
              <a:srgbClr val="1E3A5F"/>
            </a:solidFill>
            <a:prstDash val="solid"/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960120" y="3401568"/>
            <a:ext cx="58521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F1F5F9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Type de tâche &amp; métriques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60120" y="3749040"/>
            <a:ext cx="5852160" cy="1645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Régression (valeur continue)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Split train/test + validation croisée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Mesures: RMSE, MAE, R² (test)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Risque clé: fuite d'information via variables "énergie/CO₂" dérivées (EUI, intensités, consommations par énergie, etc.)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7498080" y="6035040"/>
            <a:ext cx="448056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1E3A5F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Cas d'étude: Seattle (données publiques)</a:t>
            </a:r>
            <a:endParaRPr lang="en-US"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B12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opBar"/>
          <p:cNvSpPr/>
          <p:nvPr/>
        </p:nvSpPr>
        <p:spPr>
          <a:xfrm>
            <a:off x="0" y="0"/>
            <a:ext cx="12191695" cy="502920"/>
          </a:xfrm>
          <a:prstGeom prst="rect">
            <a:avLst/>
          </a:prstGeom>
          <a:solidFill>
            <a:srgbClr val="0B1220"/>
          </a:solidFill>
          <a:ln w="12700">
            <a:solidFill>
              <a:srgbClr val="0B1220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3" name="Title"/>
          <p:cNvSpPr/>
          <p:nvPr/>
        </p:nvSpPr>
        <p:spPr>
          <a:xfrm>
            <a:off x="548640" y="118872"/>
            <a:ext cx="11094415" cy="32004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/>
          <a:lstStyle/>
          <a:p>
            <a:pPr marL="0" indent="0">
              <a:buNone/>
            </a:pPr>
            <a:r>
              <a:rPr lang="fr-FR" sz="1800" b="1" dirty="0">
                <a:solidFill>
                  <a:srgbClr val="FFFFFF"/>
                </a:solidFill>
                <a:latin typeface="Aptos Display" pitchFamily="34" charset="0"/>
              </a:rPr>
              <a:t>Notre démarche</a:t>
            </a:r>
          </a:p>
        </p:txBody>
      </p:sp>
      <p:sp>
        <p:nvSpPr>
          <p:cNvPr id="4" name="Subtitle"/>
          <p:cNvSpPr/>
          <p:nvPr/>
        </p:nvSpPr>
        <p:spPr>
          <a:xfrm>
            <a:off x="548640" y="502920"/>
            <a:ext cx="11094415" cy="27432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/>
          <a:lstStyle/>
          <a:p>
            <a:pPr marL="0" indent="0">
              <a:buNone/>
            </a:pPr>
            <a:r>
              <a:rPr lang="fr-FR" sz="1300" dirty="0">
                <a:solidFill>
                  <a:srgbClr val="94A3B8"/>
                </a:solidFill>
                <a:latin typeface="Aptos" pitchFamily="34" charset="0"/>
              </a:rPr>
              <a:t>Pipeline méthodologique — de la définition à la transférabilité</a:t>
            </a:r>
          </a:p>
        </p:txBody>
      </p:sp>
      <p:sp>
        <p:nvSpPr>
          <p:cNvPr id="5" name="Card1"/>
          <p:cNvSpPr/>
          <p:nvPr/>
        </p:nvSpPr>
        <p:spPr>
          <a:xfrm>
            <a:off x="548640" y="868680"/>
            <a:ext cx="3429000" cy="822960"/>
          </a:xfrm>
          <a:prstGeom prst="roundRect">
            <a:avLst/>
          </a:prstGeom>
          <a:solidFill>
            <a:srgbClr val="162033"/>
          </a:solidFill>
          <a:ln w="19050">
            <a:solidFill>
              <a:srgbClr val="22C55E"/>
            </a:solidFill>
          </a:ln>
        </p:spPr>
        <p:txBody>
          <a:bodyPr wrap="square" lIns="152400" tIns="114300" rIns="152400" bIns="114300" rtlCol="0" anchor="ctr"/>
          <a:lstStyle/>
          <a:p>
            <a:pPr marL="0" indent="0">
              <a:buNone/>
            </a:pPr>
            <a:r>
              <a:rPr lang="fr-FR" sz="1800" b="1" dirty="0">
                <a:solidFill>
                  <a:srgbClr val="22C55E"/>
                </a:solidFill>
                <a:latin typeface="Aptos Display" pitchFamily="34" charset="0"/>
              </a:rPr>
              <a:t>01</a:t>
            </a:r>
            <a:r>
              <a:rPr lang="fr-FR" sz="1300" dirty="0">
                <a:solidFill>
                  <a:srgbClr val="FFFFFF"/>
                </a:solidFill>
                <a:latin typeface="Aptos" pitchFamily="34" charset="0"/>
              </a:rPr>
              <a:t>  Définir l’objectif</a:t>
            </a:r>
          </a:p>
          <a:p>
            <a:pPr marL="0" indent="0">
              <a:buNone/>
            </a:pPr>
            <a:r>
              <a:rPr lang="fr-FR" sz="1100" dirty="0">
                <a:solidFill>
                  <a:srgbClr val="94A3B8"/>
                </a:solidFill>
                <a:latin typeface="Aptos" pitchFamily="34" charset="0"/>
              </a:rPr>
              <a:t>Prédire énergie &amp; CO₂</a:t>
            </a:r>
          </a:p>
        </p:txBody>
      </p:sp>
      <p:sp>
        <p:nvSpPr>
          <p:cNvPr id="6" name="Card2"/>
          <p:cNvSpPr/>
          <p:nvPr/>
        </p:nvSpPr>
        <p:spPr>
          <a:xfrm>
            <a:off x="4206360" y="868680"/>
            <a:ext cx="3429000" cy="822960"/>
          </a:xfrm>
          <a:prstGeom prst="roundRect">
            <a:avLst/>
          </a:prstGeom>
          <a:solidFill>
            <a:srgbClr val="162033"/>
          </a:solidFill>
          <a:ln w="19050">
            <a:solidFill>
              <a:srgbClr val="60A5FA"/>
            </a:solidFill>
          </a:ln>
        </p:spPr>
        <p:txBody>
          <a:bodyPr wrap="square" lIns="152400" tIns="114300" rIns="152400" bIns="114300" rtlCol="0" anchor="ctr"/>
          <a:lstStyle/>
          <a:p>
            <a:pPr marL="0" indent="0">
              <a:buNone/>
            </a:pPr>
            <a:r>
              <a:rPr lang="fr-FR" sz="1800" b="1" dirty="0">
                <a:solidFill>
                  <a:srgbClr val="60A5FA"/>
                </a:solidFill>
                <a:latin typeface="Aptos Display" pitchFamily="34" charset="0"/>
              </a:rPr>
              <a:t>02</a:t>
            </a:r>
            <a:r>
              <a:rPr lang="fr-FR" sz="1300" dirty="0">
                <a:solidFill>
                  <a:srgbClr val="FFFFFF"/>
                </a:solidFill>
                <a:latin typeface="Aptos" pitchFamily="34" charset="0"/>
              </a:rPr>
              <a:t>  Nettoyer les données</a:t>
            </a:r>
          </a:p>
          <a:p>
            <a:pPr marL="0" indent="0">
              <a:buNone/>
            </a:pPr>
            <a:r>
              <a:rPr lang="fr-FR" sz="1100" dirty="0">
                <a:solidFill>
                  <a:srgbClr val="94A3B8"/>
                </a:solidFill>
                <a:latin typeface="Aptos" pitchFamily="34" charset="0"/>
              </a:rPr>
              <a:t>Supprimer incohérences, valeurs manquantes</a:t>
            </a:r>
          </a:p>
        </p:txBody>
      </p:sp>
      <p:sp>
        <p:nvSpPr>
          <p:cNvPr id="7" name="Card3"/>
          <p:cNvSpPr/>
          <p:nvPr/>
        </p:nvSpPr>
        <p:spPr>
          <a:xfrm>
            <a:off x="7864080" y="868680"/>
            <a:ext cx="3877200" cy="822960"/>
          </a:xfrm>
          <a:prstGeom prst="roundRect">
            <a:avLst/>
          </a:prstGeom>
          <a:solidFill>
            <a:srgbClr val="162033"/>
          </a:solidFill>
          <a:ln w="19050">
            <a:solidFill>
              <a:srgbClr val="F59E0B"/>
            </a:solidFill>
          </a:ln>
        </p:spPr>
        <p:txBody>
          <a:bodyPr wrap="square" lIns="152400" tIns="114300" rIns="152400" bIns="114300" rtlCol="0" anchor="ctr"/>
          <a:lstStyle/>
          <a:p>
            <a:pPr marL="0" indent="0">
              <a:buNone/>
            </a:pPr>
            <a:r>
              <a:rPr lang="fr-FR" sz="1800" b="1" dirty="0">
                <a:solidFill>
                  <a:srgbClr val="F59E0B"/>
                </a:solidFill>
                <a:latin typeface="Aptos Display" pitchFamily="34" charset="0"/>
              </a:rPr>
              <a:t>03</a:t>
            </a:r>
            <a:r>
              <a:rPr lang="fr-FR" sz="1300" dirty="0">
                <a:solidFill>
                  <a:srgbClr val="FFFFFF"/>
                </a:solidFill>
                <a:latin typeface="Aptos" pitchFamily="34" charset="0"/>
              </a:rPr>
              <a:t>  Feature engineering</a:t>
            </a:r>
          </a:p>
          <a:p>
            <a:pPr marL="0" indent="0">
              <a:buNone/>
            </a:pPr>
            <a:r>
              <a:rPr lang="fr-FR" sz="1100" dirty="0">
                <a:solidFill>
                  <a:srgbClr val="94A3B8"/>
                </a:solidFill>
                <a:latin typeface="Aptos" pitchFamily="34" charset="0"/>
              </a:rPr>
              <a:t>Âge bâtiment, surface/étage, second usage</a:t>
            </a:r>
          </a:p>
        </p:txBody>
      </p:sp>
      <p:sp>
        <p:nvSpPr>
          <p:cNvPr id="8" name="Card4"/>
          <p:cNvSpPr/>
          <p:nvPr/>
        </p:nvSpPr>
        <p:spPr>
          <a:xfrm>
            <a:off x="548640" y="1828800"/>
            <a:ext cx="3429000" cy="822960"/>
          </a:xfrm>
          <a:prstGeom prst="roundRect">
            <a:avLst/>
          </a:prstGeom>
          <a:solidFill>
            <a:srgbClr val="162033"/>
          </a:solidFill>
          <a:ln w="19050">
            <a:solidFill>
              <a:srgbClr val="22C55E"/>
            </a:solidFill>
          </a:ln>
        </p:spPr>
        <p:txBody>
          <a:bodyPr wrap="square" lIns="152400" tIns="114300" rIns="152400" bIns="114300" rtlCol="0" anchor="ctr"/>
          <a:lstStyle/>
          <a:p>
            <a:pPr marL="0" indent="0">
              <a:buNone/>
            </a:pPr>
            <a:r>
              <a:rPr lang="fr-FR" sz="1800" b="1" dirty="0">
                <a:solidFill>
                  <a:srgbClr val="22C55E"/>
                </a:solidFill>
                <a:latin typeface="Aptos Display" pitchFamily="34" charset="0"/>
              </a:rPr>
              <a:t>04</a:t>
            </a:r>
            <a:r>
              <a:rPr lang="fr-FR" sz="1300" dirty="0">
                <a:solidFill>
                  <a:srgbClr val="FFFFFF"/>
                </a:solidFill>
                <a:latin typeface="Aptos" pitchFamily="34" charset="0"/>
              </a:rPr>
              <a:t>  Split train / test</a:t>
            </a:r>
          </a:p>
          <a:p>
            <a:pPr marL="0" indent="0">
              <a:buNone/>
            </a:pPr>
            <a:r>
              <a:rPr lang="fr-FR" sz="1100" dirty="0">
                <a:solidFill>
                  <a:srgbClr val="94A3B8"/>
                </a:solidFill>
                <a:latin typeface="Aptos" pitchFamily="34" charset="0"/>
              </a:rPr>
              <a:t>Même preprocessing sur tous les folds</a:t>
            </a:r>
          </a:p>
        </p:txBody>
      </p:sp>
      <p:sp>
        <p:nvSpPr>
          <p:cNvPr id="9" name="Card5"/>
          <p:cNvSpPr/>
          <p:nvPr/>
        </p:nvSpPr>
        <p:spPr>
          <a:xfrm>
            <a:off x="4206360" y="1828800"/>
            <a:ext cx="3429000" cy="822960"/>
          </a:xfrm>
          <a:prstGeom prst="roundRect">
            <a:avLst/>
          </a:prstGeom>
          <a:solidFill>
            <a:srgbClr val="162033"/>
          </a:solidFill>
          <a:ln w="19050">
            <a:solidFill>
              <a:srgbClr val="60A5FA"/>
            </a:solidFill>
          </a:ln>
        </p:spPr>
        <p:txBody>
          <a:bodyPr wrap="square" lIns="152400" tIns="114300" rIns="152400" bIns="114300" rtlCol="0" anchor="ctr"/>
          <a:lstStyle/>
          <a:p>
            <a:pPr marL="0" indent="0">
              <a:buNone/>
            </a:pPr>
            <a:r>
              <a:rPr lang="fr-FR" sz="1800" b="1" dirty="0">
                <a:solidFill>
                  <a:srgbClr val="60A5FA"/>
                </a:solidFill>
                <a:latin typeface="Aptos Display" pitchFamily="34" charset="0"/>
              </a:rPr>
              <a:t>05</a:t>
            </a:r>
            <a:r>
              <a:rPr lang="fr-FR" sz="1300" dirty="0">
                <a:solidFill>
                  <a:srgbClr val="FFFFFF"/>
                </a:solidFill>
                <a:latin typeface="Aptos" pitchFamily="34" charset="0"/>
              </a:rPr>
              <a:t>  Tester les modèles</a:t>
            </a:r>
          </a:p>
          <a:p>
            <a:pPr marL="0" indent="0">
              <a:buNone/>
            </a:pPr>
            <a:r>
              <a:rPr lang="fr-FR" sz="1100" dirty="0">
                <a:solidFill>
                  <a:srgbClr val="94A3B8"/>
                </a:solidFill>
                <a:latin typeface="Aptos" pitchFamily="34" charset="0"/>
              </a:rPr>
              <a:t>Baseline, Ridge, RF, GB, XGBoost</a:t>
            </a:r>
          </a:p>
        </p:txBody>
      </p:sp>
      <p:sp>
        <p:nvSpPr>
          <p:cNvPr id="10" name="Card6"/>
          <p:cNvSpPr/>
          <p:nvPr/>
        </p:nvSpPr>
        <p:spPr>
          <a:xfrm>
            <a:off x="7864080" y="1828800"/>
            <a:ext cx="3877200" cy="822960"/>
          </a:xfrm>
          <a:prstGeom prst="roundRect">
            <a:avLst/>
          </a:prstGeom>
          <a:solidFill>
            <a:srgbClr val="162033"/>
          </a:solidFill>
          <a:ln w="19050">
            <a:solidFill>
              <a:srgbClr val="F59E0B"/>
            </a:solidFill>
          </a:ln>
        </p:spPr>
        <p:txBody>
          <a:bodyPr wrap="square" lIns="152400" tIns="114300" rIns="152400" bIns="114300" rtlCol="0" anchor="ctr"/>
          <a:lstStyle/>
          <a:p>
            <a:pPr marL="0" indent="0">
              <a:buNone/>
            </a:pPr>
            <a:r>
              <a:rPr lang="fr-FR" sz="1800" b="1" dirty="0">
                <a:solidFill>
                  <a:srgbClr val="F59E0B"/>
                </a:solidFill>
                <a:latin typeface="Aptos Display" pitchFamily="34" charset="0"/>
              </a:rPr>
              <a:t>06</a:t>
            </a:r>
            <a:r>
              <a:rPr lang="fr-FR" sz="1300" dirty="0">
                <a:solidFill>
                  <a:srgbClr val="FFFFFF"/>
                </a:solidFill>
                <a:latin typeface="Aptos" pitchFamily="34" charset="0"/>
              </a:rPr>
              <a:t>  Choisir le meilleur modèle</a:t>
            </a:r>
          </a:p>
          <a:p>
            <a:pPr marL="0" indent="0">
              <a:buNone/>
            </a:pPr>
            <a:r>
              <a:rPr lang="fr-FR" sz="1100" dirty="0">
                <a:solidFill>
                  <a:srgbClr val="94A3B8"/>
                </a:solidFill>
                <a:latin typeface="Aptos" pitchFamily="34" charset="0"/>
              </a:rPr>
              <a:t>Comparaison R², RMSE, MAE</a:t>
            </a:r>
          </a:p>
        </p:txBody>
      </p:sp>
      <p:sp>
        <p:nvSpPr>
          <p:cNvPr id="11" name="Card7"/>
          <p:cNvSpPr/>
          <p:nvPr/>
        </p:nvSpPr>
        <p:spPr>
          <a:xfrm>
            <a:off x="548640" y="2788920"/>
            <a:ext cx="11192640" cy="822960"/>
          </a:xfrm>
          <a:prstGeom prst="roundRect">
            <a:avLst/>
          </a:prstGeom>
          <a:solidFill>
            <a:srgbClr val="162033"/>
          </a:solidFill>
          <a:ln w="19050">
            <a:solidFill>
              <a:srgbClr val="22C55E"/>
            </a:solidFill>
          </a:ln>
        </p:spPr>
        <p:txBody>
          <a:bodyPr wrap="square" lIns="228600" tIns="114300" rIns="228600" bIns="114300" rtlCol="0" anchor="ctr"/>
          <a:lstStyle/>
          <a:p>
            <a:pPr marL="0" indent="0">
              <a:buNone/>
            </a:pPr>
            <a:r>
              <a:rPr lang="fr-FR" sz="1800" b="1" dirty="0">
                <a:solidFill>
                  <a:srgbClr val="22C55E"/>
                </a:solidFill>
                <a:latin typeface="Aptos Display" pitchFamily="34" charset="0"/>
              </a:rPr>
              <a:t>07</a:t>
            </a:r>
            <a:r>
              <a:rPr lang="fr-FR" sz="1300" dirty="0">
                <a:solidFill>
                  <a:srgbClr val="FFFFFF"/>
                </a:solidFill>
                <a:latin typeface="Aptos" pitchFamily="34" charset="0"/>
              </a:rPr>
              <a:t>  Interpréter &amp; préparer le transfert vers Lomé</a:t>
            </a:r>
            <a:r>
              <a:rPr lang="fr-FR" sz="1100" dirty="0">
                <a:solidFill>
                  <a:srgbClr val="94A3B8"/>
                </a:solidFill>
                <a:latin typeface="Aptos" pitchFamily="34" charset="0"/>
              </a:rPr>
              <a:t>   — Lire les résultats, spécifier les données minimales à collecter localement</a:t>
            </a:r>
          </a:p>
        </p:txBody>
      </p:sp>
      <p:sp>
        <p:nvSpPr>
          <p:cNvPr id="12" name="KeyMsg"/>
          <p:cNvSpPr/>
          <p:nvPr/>
        </p:nvSpPr>
        <p:spPr>
          <a:xfrm>
            <a:off x="548640" y="3749040"/>
            <a:ext cx="11192640" cy="32004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fr-FR" sz="1200" i="1" dirty="0">
                <a:solidFill>
                  <a:srgbClr val="94A3B8"/>
                </a:solidFill>
                <a:latin typeface="Aptos" pitchFamily="34" charset="0"/>
              </a:rPr>
              <a:t>→ Démarche simple, étapes claires, comparaison directe des modèles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B12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02920"/>
          </a:xfrm>
          <a:prstGeom prst="rect">
            <a:avLst/>
          </a:prstGeom>
          <a:solidFill>
            <a:srgbClr val="0B1220"/>
          </a:solidFill>
          <a:ln w="12700">
            <a:solidFill>
              <a:srgbClr val="0B122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Text 1"/>
          <p:cNvSpPr/>
          <p:nvPr/>
        </p:nvSpPr>
        <p:spPr>
          <a:xfrm>
            <a:off x="548640" y="118872"/>
            <a:ext cx="1109441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1. Données — chargement &amp; intégrité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685800" y="868680"/>
            <a:ext cx="10972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200" b="1" dirty="0">
                <a:solidFill>
                  <a:srgbClr val="F1F5F9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Jeu de données (Seattle, année 2016)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685800" y="1417320"/>
            <a:ext cx="2514600" cy="960120"/>
          </a:xfrm>
          <a:prstGeom prst="rect">
            <a:avLst/>
          </a:prstGeom>
          <a:solidFill>
            <a:srgbClr val="162033"/>
          </a:solidFill>
          <a:ln w="12700">
            <a:solidFill>
              <a:srgbClr val="1E3A5F"/>
            </a:solidFill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 wrap="square" lIns="127000" tIns="127000" rIns="127000" bIns="12700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60A5F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Lignes initiales</a:t>
            </a:r>
            <a:endParaRPr lang="en-US" sz="1600" dirty="0"/>
          </a:p>
          <a:p>
            <a:pPr marL="0" indent="0" algn="ctr">
              <a:buNone/>
            </a:pPr>
            <a:r>
              <a:rPr lang="en-US" sz="1600" b="1" dirty="0">
                <a:solidFill>
                  <a:srgbClr val="60A5F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3,376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429000" y="1417320"/>
            <a:ext cx="2514600" cy="960120"/>
          </a:xfrm>
          <a:prstGeom prst="rect">
            <a:avLst/>
          </a:prstGeom>
          <a:solidFill>
            <a:srgbClr val="162033"/>
          </a:solidFill>
          <a:ln w="12700">
            <a:solidFill>
              <a:srgbClr val="1E3A5F"/>
            </a:solidFill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 wrap="square" lIns="127000" tIns="127000" rIns="127000" bIns="12700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22C55E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Colonnes initiales</a:t>
            </a:r>
            <a:endParaRPr lang="en-US" sz="1600" dirty="0"/>
          </a:p>
          <a:p>
            <a:pPr marL="0" indent="0" algn="ctr">
              <a:buNone/>
            </a:pPr>
            <a:r>
              <a:rPr lang="en-US" sz="1600" b="1" dirty="0">
                <a:solidFill>
                  <a:srgbClr val="22C55E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46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172200" y="1417320"/>
            <a:ext cx="2514600" cy="960120"/>
          </a:xfrm>
          <a:prstGeom prst="rect">
            <a:avLst/>
          </a:prstGeom>
          <a:solidFill>
            <a:srgbClr val="162033"/>
          </a:solidFill>
          <a:ln w="12700">
            <a:solidFill>
              <a:srgbClr val="1E3A5F"/>
            </a:solidFill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 wrap="square" lIns="127000" tIns="127000" rIns="127000" bIns="12700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60A5F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Lignes après nettoyage</a:t>
            </a:r>
            <a:endParaRPr lang="en-US" sz="1600" dirty="0"/>
          </a:p>
          <a:p>
            <a:pPr marL="0" indent="0" algn="ctr">
              <a:buNone/>
            </a:pPr>
            <a:r>
              <a:rPr lang="en-US" sz="1600" b="1" dirty="0">
                <a:solidFill>
                  <a:srgbClr val="60A5F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3,348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915400" y="1417320"/>
            <a:ext cx="2514600" cy="960120"/>
          </a:xfrm>
          <a:prstGeom prst="rect">
            <a:avLst/>
          </a:prstGeom>
          <a:solidFill>
            <a:srgbClr val="162033"/>
          </a:solidFill>
          <a:ln w="12700">
            <a:solidFill>
              <a:srgbClr val="1E3A5F"/>
            </a:solidFill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 wrap="square" lIns="127000" tIns="127000" rIns="127000" bIns="12700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F59E0B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Targets</a:t>
            </a:r>
            <a:endParaRPr lang="en-US" sz="1600" dirty="0"/>
          </a:p>
          <a:p>
            <a:pPr marL="0" indent="0" algn="ctr">
              <a:buNone/>
            </a:pPr>
            <a:r>
              <a:rPr lang="en-US" sz="1600" b="1" dirty="0">
                <a:solidFill>
                  <a:srgbClr val="F59E0B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2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85800" y="2560320"/>
            <a:ext cx="10835640" cy="3520440"/>
          </a:xfrm>
          <a:prstGeom prst="roundRect">
            <a:avLst/>
          </a:prstGeom>
          <a:solidFill>
            <a:srgbClr val="162033"/>
          </a:solidFill>
          <a:ln w="12700">
            <a:solidFill>
              <a:srgbClr val="1E3A5F"/>
            </a:solidFill>
            <a:prstDash val="solid"/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0" name="Text 8"/>
          <p:cNvSpPr/>
          <p:nvPr/>
        </p:nvSpPr>
        <p:spPr>
          <a:xfrm>
            <a:off x="960120" y="2788920"/>
            <a:ext cx="5486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F1F5F9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Cibles (y)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960120" y="3127248"/>
            <a:ext cx="54864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Énergie: SiteEnergyUse(kBtu)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CO₂: TotalGHGEmissions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6537960" y="2788920"/>
            <a:ext cx="48463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F1F5F9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Qualité des données (exemples)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537960" y="3127248"/>
            <a:ext cx="484632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Doublons: 0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Valeurs impossibles: CO₂ &lt; 0 (1 ligne)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Valeurs “zéro”: énergie = 0 (18 lignes)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→ supprimées pour éviter d'apprendre sur des incohérences.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960120" y="5120640"/>
            <a:ext cx="105613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i="1" dirty="0">
                <a:solidFill>
                  <a:srgbClr val="94A3B8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⚠ Les distributions sont très asymétriques (outliers).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B12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opBar"/>
          <p:cNvSpPr/>
          <p:nvPr/>
        </p:nvSpPr>
        <p:spPr>
          <a:xfrm>
            <a:off x="0" y="0"/>
            <a:ext cx="12191695" cy="502920"/>
          </a:xfrm>
          <a:prstGeom prst="rect">
            <a:avLst/>
          </a:prstGeom>
          <a:solidFill>
            <a:srgbClr val="0B1220"/>
          </a:solidFill>
          <a:ln w="12700">
            <a:solidFill>
              <a:srgbClr val="0B1220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3" name="Title"/>
          <p:cNvSpPr/>
          <p:nvPr/>
        </p:nvSpPr>
        <p:spPr>
          <a:xfrm>
            <a:off x="548640" y="118872"/>
            <a:ext cx="11094415" cy="32004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/>
          <a:lstStyle/>
          <a:p>
            <a:pPr marL="0" indent="0">
              <a:buNone/>
            </a:pPr>
            <a:r>
              <a:rPr lang="fr-FR" sz="1800" b="1" dirty="0">
                <a:solidFill>
                  <a:srgbClr val="FFFFFF"/>
                </a:solidFill>
                <a:latin typeface="Aptos Display" pitchFamily="34" charset="0"/>
              </a:rPr>
              <a:t>Fuite d’information (data leakage)</a:t>
            </a:r>
          </a:p>
        </p:txBody>
      </p:sp>
      <p:sp>
        <p:nvSpPr>
          <p:cNvPr id="4" name="Rule"/>
          <p:cNvSpPr/>
          <p:nvPr/>
        </p:nvSpPr>
        <p:spPr>
          <a:xfrm>
            <a:off x="548640" y="548640"/>
            <a:ext cx="11094415" cy="32004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/>
          <a:lstStyle/>
          <a:p>
            <a:pPr marL="0" indent="0">
              <a:buNone/>
            </a:pPr>
            <a:r>
              <a:rPr lang="fr-FR" sz="1400" b="1" dirty="0">
                <a:solidFill>
                  <a:srgbClr val="F59E0B"/>
                </a:solidFill>
                <a:latin typeface="Aptos Display" pitchFamily="34" charset="0"/>
              </a:rPr>
              <a:t>⚠ Règle d’or :</a:t>
            </a:r>
            <a:r>
              <a:rPr lang="fr-FR" sz="1400" dirty="0">
                <a:solidFill>
                  <a:srgbClr val="E5E7EB"/>
                </a:solidFill>
                <a:latin typeface="Aptos" pitchFamily="34" charset="0"/>
              </a:rPr>
              <a:t>  ne pas utiliser de variables qui “résument” déjà la cible</a:t>
            </a:r>
          </a:p>
        </p:txBody>
      </p:sp>
      <p:sp>
        <p:nvSpPr>
          <p:cNvPr id="5" name="CardLeft"/>
          <p:cNvSpPr/>
          <p:nvPr/>
        </p:nvSpPr>
        <p:spPr>
          <a:xfrm>
            <a:off x="548640" y="960120"/>
            <a:ext cx="5303520" cy="4251960"/>
          </a:xfrm>
          <a:prstGeom prst="roundRect">
            <a:avLst/>
          </a:prstGeom>
          <a:solidFill>
            <a:srgbClr val="162033"/>
          </a:solidFill>
          <a:ln w="19050">
            <a:solidFill>
              <a:srgbClr val="EF4444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6" name="CardLeftTitle"/>
          <p:cNvSpPr/>
          <p:nvPr/>
        </p:nvSpPr>
        <p:spPr>
          <a:xfrm>
            <a:off x="822960" y="1097280"/>
            <a:ext cx="4754880" cy="27432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/>
          <a:lstStyle/>
          <a:p>
            <a:pPr marL="0" indent="0">
              <a:buNone/>
            </a:pPr>
            <a:r>
              <a:rPr lang="fr-FR" sz="1500" b="1" dirty="0">
                <a:solidFill>
                  <a:srgbClr val="EF4444"/>
                </a:solidFill>
                <a:latin typeface="Aptos Display" pitchFamily="34" charset="0"/>
              </a:rPr>
              <a:t>❌ Colonnes exclues</a:t>
            </a:r>
          </a:p>
        </p:txBody>
      </p:sp>
      <p:sp>
        <p:nvSpPr>
          <p:cNvPr id="7" name="CardLeftContent"/>
          <p:cNvSpPr/>
          <p:nvPr/>
        </p:nvSpPr>
        <p:spPr>
          <a:xfrm>
            <a:off x="822960" y="1417320"/>
            <a:ext cx="4754880" cy="274212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/>
          <a:lstStyle/>
          <a:p>
            <a:pPr marL="228600" indent="-228600">
              <a:buChar char="●"/>
            </a:pPr>
            <a:r>
              <a:rPr lang="fr-FR" sz="1300" dirty="0">
                <a:solidFill>
                  <a:srgbClr val="E5E7EB"/>
                </a:solidFill>
                <a:latin typeface="Aptos" pitchFamily="34" charset="0"/>
              </a:rPr>
              <a:t>SiteEUI / SourceEUI (+ versions WN)</a:t>
            </a:r>
          </a:p>
          <a:p>
            <a:pPr marL="228600" indent="-228600">
              <a:buChar char="●"/>
            </a:pPr>
            <a:r>
              <a:rPr lang="fr-FR" sz="1300" dirty="0">
                <a:solidFill>
                  <a:srgbClr val="E5E7EB"/>
                </a:solidFill>
                <a:latin typeface="Aptos" pitchFamily="34" charset="0"/>
              </a:rPr>
              <a:t>SiteEnergyUseWN, SteamUse</a:t>
            </a:r>
          </a:p>
          <a:p>
            <a:pPr marL="228600" indent="-228600">
              <a:buChar char="●"/>
            </a:pPr>
            <a:r>
              <a:rPr lang="fr-FR" sz="1300" dirty="0">
                <a:solidFill>
                  <a:srgbClr val="E5E7EB"/>
                </a:solidFill>
                <a:latin typeface="Aptos" pitchFamily="34" charset="0"/>
              </a:rPr>
              <a:t>Electricity, NaturalGas</a:t>
            </a:r>
          </a:p>
          <a:p>
            <a:pPr marL="228600" indent="-228600">
              <a:buChar char="●"/>
            </a:pPr>
            <a:r>
              <a:rPr lang="fr-FR" sz="1300" dirty="0">
                <a:solidFill>
                  <a:srgbClr val="E5E7EB"/>
                </a:solidFill>
                <a:latin typeface="Aptos" pitchFamily="34" charset="0"/>
              </a:rPr>
              <a:t>GHGEmissionsIntensity</a:t>
            </a:r>
          </a:p>
          <a:p>
            <a:pPr>
              <a:buNone/>
            </a:pPr>
            <a:endParaRPr lang="fr-FR" sz="1300" dirty="0"/>
          </a:p>
          <a:p>
            <a:pPr marL="0" indent="0">
              <a:buNone/>
            </a:pPr>
            <a:r>
              <a:rPr lang="fr-FR" sz="1200" i="1" dirty="0">
                <a:solidFill>
                  <a:srgbClr val="94A3B8"/>
                </a:solidFill>
                <a:latin typeface="Aptos" pitchFamily="34" charset="0"/>
              </a:rPr>
              <a:t>Ces variables sont calculées à partir de consommations / émissions — les conserver reviendrait à donner la réponse au modèle.</a:t>
            </a:r>
          </a:p>
        </p:txBody>
      </p:sp>
      <p:sp>
        <p:nvSpPr>
          <p:cNvPr id="8" name="CardRight"/>
          <p:cNvSpPr/>
          <p:nvPr/>
        </p:nvSpPr>
        <p:spPr>
          <a:xfrm>
            <a:off x="6069840" y="960120"/>
            <a:ext cx="5669520" cy="4251960"/>
          </a:xfrm>
          <a:prstGeom prst="roundRect">
            <a:avLst/>
          </a:prstGeom>
          <a:solidFill>
            <a:srgbClr val="162033"/>
          </a:solidFill>
          <a:ln w="19050">
            <a:solidFill>
              <a:srgbClr val="22C55E"/>
            </a:solidFill>
          </a:ln>
        </p:spPr>
        <p:txBody>
          <a:bodyPr/>
          <a:lstStyle/>
          <a:p>
            <a:endParaRPr/>
          </a:p>
        </p:txBody>
      </p:sp>
      <p:sp>
        <p:nvSpPr>
          <p:cNvPr id="9" name="CardRightTitle"/>
          <p:cNvSpPr/>
          <p:nvPr/>
        </p:nvSpPr>
        <p:spPr>
          <a:xfrm>
            <a:off x="6344160" y="1097280"/>
            <a:ext cx="5121000" cy="27432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/>
          <a:lstStyle/>
          <a:p>
            <a:pPr marL="0" indent="0">
              <a:buNone/>
            </a:pPr>
            <a:r>
              <a:rPr lang="fr-FR" sz="1500" b="1" dirty="0">
                <a:solidFill>
                  <a:srgbClr val="22C55E"/>
                </a:solidFill>
                <a:latin typeface="Aptos Display" pitchFamily="34" charset="0"/>
              </a:rPr>
              <a:t>✅ Contrôle &amp; validation</a:t>
            </a:r>
          </a:p>
        </p:txBody>
      </p:sp>
      <p:sp>
        <p:nvSpPr>
          <p:cNvPr id="10" name="CardRightContent"/>
          <p:cNvSpPr/>
          <p:nvPr/>
        </p:nvSpPr>
        <p:spPr>
          <a:xfrm>
            <a:off x="6344160" y="1417320"/>
            <a:ext cx="5121000" cy="274212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/>
          <a:lstStyle/>
          <a:p>
            <a:pPr marL="0" indent="0">
              <a:buNone/>
            </a:pPr>
            <a:r>
              <a:rPr lang="fr-FR" sz="1300" dirty="0">
                <a:solidFill>
                  <a:srgbClr val="E5E7EB"/>
                </a:solidFill>
                <a:latin typeface="Aptos" pitchFamily="34" charset="0"/>
              </a:rPr>
              <a:t>Après construction de X_fe, aucune colonne énergie / CO₂ (ni les targets) ne reste dans X.</a:t>
            </a:r>
          </a:p>
          <a:p>
            <a:pPr>
              <a:buNone/>
            </a:pPr>
            <a:endParaRPr lang="fr-FR" sz="1300" dirty="0"/>
          </a:p>
          <a:p>
            <a:pPr marL="0" indent="0">
              <a:buNone/>
            </a:pPr>
            <a:r>
              <a:rPr lang="fr-FR" sz="1300" b="1" dirty="0">
                <a:solidFill>
                  <a:srgbClr val="22C55E"/>
                </a:solidFill>
                <a:latin typeface="Aptos" pitchFamily="34" charset="0"/>
              </a:rPr>
              <a:t>→</a:t>
            </a:r>
            <a:r>
              <a:rPr lang="fr-FR" sz="1300" dirty="0">
                <a:solidFill>
                  <a:srgbClr val="E5E7EB"/>
                </a:solidFill>
                <a:latin typeface="Aptos" pitchFamily="34" charset="0"/>
              </a:rPr>
              <a:t>  Validité du test sécurisée</a:t>
            </a:r>
          </a:p>
          <a:p>
            <a:pPr marL="0" indent="0">
              <a:buNone/>
            </a:pPr>
            <a:r>
              <a:rPr lang="fr-FR" sz="1300" b="1" dirty="0">
                <a:solidFill>
                  <a:srgbClr val="22C55E"/>
                </a:solidFill>
                <a:latin typeface="Aptos" pitchFamily="34" charset="0"/>
              </a:rPr>
              <a:t>→</a:t>
            </a:r>
            <a:r>
              <a:rPr lang="fr-FR" sz="1300" dirty="0">
                <a:solidFill>
                  <a:srgbClr val="E5E7EB"/>
                </a:solidFill>
                <a:latin typeface="Aptos" pitchFamily="34" charset="0"/>
              </a:rPr>
              <a:t>  Transférabilité préservée (objectif Lomé)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B12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02920"/>
          </a:xfrm>
          <a:prstGeom prst="rect">
            <a:avLst/>
          </a:prstGeom>
          <a:solidFill>
            <a:srgbClr val="0B1220"/>
          </a:solidFill>
          <a:ln w="12700">
            <a:solidFill>
              <a:srgbClr val="0B122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Text 1"/>
          <p:cNvSpPr/>
          <p:nvPr/>
        </p:nvSpPr>
        <p:spPr>
          <a:xfrm>
            <a:off x="548640" y="118872"/>
            <a:ext cx="1109441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6. Feature engineering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685800" y="868680"/>
            <a:ext cx="10972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200" b="1" dirty="0">
                <a:solidFill>
                  <a:srgbClr val="F1F5F9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Features finales (22) + “missing as information”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685800" y="1325880"/>
            <a:ext cx="5669280" cy="5349240"/>
          </a:xfrm>
          <a:prstGeom prst="roundRect">
            <a:avLst/>
          </a:prstGeom>
          <a:solidFill>
            <a:srgbClr val="162033"/>
          </a:solidFill>
          <a:ln w="12700">
            <a:solidFill>
              <a:srgbClr val="1E3A5F"/>
            </a:solidFill>
            <a:prstDash val="solid"/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6" name="Text 4"/>
          <p:cNvSpPr/>
          <p:nvPr/>
        </p:nvSpPr>
        <p:spPr>
          <a:xfrm>
            <a:off x="960120" y="1554480"/>
            <a:ext cx="5120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F1F5F9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Deux idées simples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60120" y="1874520"/>
            <a:ext cx="5303520" cy="29260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1) Âge du bâtiment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   BuildingAge = DataYear − YearBuilt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2) Surface par étage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   GFA_per_floor = PropertyGFATotal / NumberofFloors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   • si NumberofFloors = 0 → flag Floors_is_zero + valeur manquante (imputée plus tard)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6446520" y="1325880"/>
            <a:ext cx="5074920" cy="5349240"/>
          </a:xfrm>
          <a:prstGeom prst="roundRect">
            <a:avLst/>
          </a:prstGeom>
          <a:solidFill>
            <a:srgbClr val="162033"/>
          </a:solidFill>
          <a:ln w="12700">
            <a:solidFill>
              <a:srgbClr val="1E3A5F"/>
            </a:solidFill>
            <a:prstDash val="solid"/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6629400" y="1554480"/>
            <a:ext cx="47548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F1F5F9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Missing-as-info (2e usage)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675120" y="1874520"/>
            <a:ext cx="5120640" cy="3383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SecondLargestPropertyUseType est manquant ~50%.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Plutôt que “inventer” une médiane, on encode: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HasSecondProperty = 0/1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SecondLargestPropertyUseTypeGFA = 0 quand absent</a:t>
            </a:r>
            <a:endParaRPr lang="en-US" sz="1400" dirty="0"/>
          </a:p>
          <a:p>
            <a:pPr marL="228600" indent="-228600">
              <a:buSzPct val="100000"/>
              <a:buChar char="•"/>
            </a:pPr>
            <a:endParaRPr lang="en-US" sz="1400" dirty="0"/>
          </a:p>
          <a:p>
            <a:pPr marL="228600" indent="-228600">
              <a:buSzPct val="100000"/>
              <a:buChar char="•"/>
            </a:pPr>
            <a:r>
              <a:rPr lang="en-US" sz="1400" dirty="0">
                <a:solidFill>
                  <a:srgbClr val="CBD5E1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Interprétation: l'absence de second usage est une information (bâtiment mono-usage), et pas seulement un trou à combler.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B12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02920"/>
          </a:xfrm>
          <a:prstGeom prst="rect">
            <a:avLst/>
          </a:prstGeom>
          <a:solidFill>
            <a:srgbClr val="0B1220"/>
          </a:solidFill>
          <a:ln w="12700">
            <a:solidFill>
              <a:srgbClr val="0B122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Text 1"/>
          <p:cNvSpPr/>
          <p:nvPr/>
        </p:nvSpPr>
        <p:spPr>
          <a:xfrm>
            <a:off x="548640" y="118872"/>
            <a:ext cx="1109441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8. Préprocessing (Pipeline scikit-learn)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685800" y="868680"/>
            <a:ext cx="10972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200" b="1" dirty="0">
                <a:solidFill>
                  <a:srgbClr val="F1F5F9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Un seul pipeline = moins d'erreurs + moins de fuite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685800" y="1325880"/>
            <a:ext cx="10835640" cy="5349240"/>
          </a:xfrm>
          <a:prstGeom prst="roundRect">
            <a:avLst/>
          </a:prstGeom>
          <a:solidFill>
            <a:srgbClr val="162033"/>
          </a:solidFill>
          <a:ln w="12700">
            <a:solidFill>
              <a:srgbClr val="1E3A5F"/>
            </a:solidFill>
            <a:prstDash val="solid"/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6" name="Shape 4"/>
          <p:cNvSpPr/>
          <p:nvPr/>
        </p:nvSpPr>
        <p:spPr>
          <a:xfrm>
            <a:off x="868680" y="1920240"/>
            <a:ext cx="1874520" cy="960120"/>
          </a:xfrm>
          <a:prstGeom prst="roundRect">
            <a:avLst/>
          </a:prstGeom>
          <a:solidFill>
            <a:srgbClr val="1E3A5F"/>
          </a:solidFill>
          <a:ln w="12700">
            <a:solidFill>
              <a:srgbClr val="1E3A5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7" name="Text 5"/>
          <p:cNvSpPr/>
          <p:nvPr/>
        </p:nvSpPr>
        <p:spPr>
          <a:xfrm>
            <a:off x="868680" y="2057400"/>
            <a:ext cx="1874520" cy="960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300" dirty="0">
                <a:solidFill>
                  <a:srgbClr val="F1F5F9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X_fe</a:t>
            </a:r>
            <a:endParaRPr lang="en-US" sz="1300" dirty="0"/>
          </a:p>
          <a:p>
            <a:pPr marL="0" indent="0" algn="ctr">
              <a:buNone/>
            </a:pPr>
            <a:r>
              <a:rPr lang="en-US" sz="1300" dirty="0">
                <a:solidFill>
                  <a:srgbClr val="F1F5F9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(22 features)</a:t>
            </a:r>
            <a:endParaRPr lang="en-US" sz="1300" dirty="0"/>
          </a:p>
        </p:txBody>
      </p:sp>
      <p:sp>
        <p:nvSpPr>
          <p:cNvPr id="8" name="Shape 6"/>
          <p:cNvSpPr/>
          <p:nvPr/>
        </p:nvSpPr>
        <p:spPr>
          <a:xfrm>
            <a:off x="2743200" y="2267712"/>
            <a:ext cx="228600" cy="274320"/>
          </a:xfrm>
          <a:prstGeom prst="rightArrow">
            <a:avLst/>
          </a:prstGeom>
          <a:solidFill>
            <a:srgbClr val="60A5FA"/>
          </a:solidFill>
          <a:ln w="12700">
            <a:solidFill>
              <a:srgbClr val="60A5F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Shape 7"/>
          <p:cNvSpPr/>
          <p:nvPr/>
        </p:nvSpPr>
        <p:spPr>
          <a:xfrm>
            <a:off x="2971800" y="1920240"/>
            <a:ext cx="1874520" cy="960120"/>
          </a:xfrm>
          <a:prstGeom prst="roundRect">
            <a:avLst/>
          </a:prstGeom>
          <a:solidFill>
            <a:srgbClr val="2D1B69"/>
          </a:solidFill>
          <a:ln w="12700">
            <a:solidFill>
              <a:srgbClr val="1E3A5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0" name="Text 8"/>
          <p:cNvSpPr/>
          <p:nvPr/>
        </p:nvSpPr>
        <p:spPr>
          <a:xfrm>
            <a:off x="2971800" y="2057400"/>
            <a:ext cx="1874520" cy="960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300" dirty="0">
                <a:solidFill>
                  <a:srgbClr val="F1F5F9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ColumnTransformer</a:t>
            </a:r>
            <a:endParaRPr lang="en-US" sz="1300" dirty="0"/>
          </a:p>
          <a:p>
            <a:pPr marL="0" indent="0" algn="ctr">
              <a:buNone/>
            </a:pPr>
            <a:r>
              <a:rPr lang="en-US" sz="1300" dirty="0">
                <a:solidFill>
                  <a:srgbClr val="F1F5F9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(num / cat)</a:t>
            </a:r>
            <a:endParaRPr lang="en-US" sz="1300" dirty="0"/>
          </a:p>
        </p:txBody>
      </p:sp>
      <p:sp>
        <p:nvSpPr>
          <p:cNvPr id="11" name="Shape 9"/>
          <p:cNvSpPr/>
          <p:nvPr/>
        </p:nvSpPr>
        <p:spPr>
          <a:xfrm>
            <a:off x="4846320" y="2267712"/>
            <a:ext cx="228600" cy="274320"/>
          </a:xfrm>
          <a:prstGeom prst="rightArrow">
            <a:avLst/>
          </a:prstGeom>
          <a:solidFill>
            <a:srgbClr val="60A5FA"/>
          </a:solidFill>
          <a:ln w="12700">
            <a:solidFill>
              <a:srgbClr val="60A5F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2" name="Shape 10"/>
          <p:cNvSpPr/>
          <p:nvPr/>
        </p:nvSpPr>
        <p:spPr>
          <a:xfrm>
            <a:off x="5074920" y="1920240"/>
            <a:ext cx="1874520" cy="960120"/>
          </a:xfrm>
          <a:prstGeom prst="roundRect">
            <a:avLst/>
          </a:prstGeom>
          <a:solidFill>
            <a:srgbClr val="052E16"/>
          </a:solidFill>
          <a:ln w="12700">
            <a:solidFill>
              <a:srgbClr val="1E3A5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5074920" y="2057400"/>
            <a:ext cx="1874520" cy="960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300" dirty="0">
                <a:solidFill>
                  <a:srgbClr val="F1F5F9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Imputation</a:t>
            </a:r>
            <a:endParaRPr lang="en-US" sz="1300" dirty="0"/>
          </a:p>
          <a:p>
            <a:pPr marL="0" indent="0" algn="ctr">
              <a:buNone/>
            </a:pPr>
            <a:r>
              <a:rPr lang="en-US" sz="1300" dirty="0">
                <a:solidFill>
                  <a:srgbClr val="F1F5F9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+ encodage</a:t>
            </a:r>
            <a:endParaRPr lang="en-US" sz="1300" dirty="0"/>
          </a:p>
        </p:txBody>
      </p:sp>
      <p:sp>
        <p:nvSpPr>
          <p:cNvPr id="14" name="Shape 12"/>
          <p:cNvSpPr/>
          <p:nvPr/>
        </p:nvSpPr>
        <p:spPr>
          <a:xfrm>
            <a:off x="6949440" y="2267712"/>
            <a:ext cx="228600" cy="274320"/>
          </a:xfrm>
          <a:prstGeom prst="rightArrow">
            <a:avLst/>
          </a:prstGeom>
          <a:solidFill>
            <a:srgbClr val="60A5FA"/>
          </a:solidFill>
          <a:ln w="12700">
            <a:solidFill>
              <a:srgbClr val="60A5F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5" name="Shape 13"/>
          <p:cNvSpPr/>
          <p:nvPr/>
        </p:nvSpPr>
        <p:spPr>
          <a:xfrm>
            <a:off x="7178040" y="1920240"/>
            <a:ext cx="1874520" cy="960120"/>
          </a:xfrm>
          <a:prstGeom prst="roundRect">
            <a:avLst/>
          </a:prstGeom>
          <a:solidFill>
            <a:srgbClr val="431407"/>
          </a:solidFill>
          <a:ln w="12700">
            <a:solidFill>
              <a:srgbClr val="1E3A5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6" name="Text 14"/>
          <p:cNvSpPr/>
          <p:nvPr/>
        </p:nvSpPr>
        <p:spPr>
          <a:xfrm>
            <a:off x="7178040" y="2057400"/>
            <a:ext cx="1874520" cy="960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300" dirty="0">
                <a:solidFill>
                  <a:srgbClr val="F1F5F9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Modèle</a:t>
            </a:r>
            <a:endParaRPr lang="en-US" sz="1300" dirty="0"/>
          </a:p>
          <a:p>
            <a:pPr marL="0" indent="0" algn="ctr">
              <a:buNone/>
            </a:pPr>
            <a:r>
              <a:rPr lang="en-US" sz="1300" dirty="0">
                <a:solidFill>
                  <a:srgbClr val="F1F5F9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(Ridge / XGB)</a:t>
            </a:r>
            <a:endParaRPr lang="en-US" sz="1300" dirty="0"/>
          </a:p>
        </p:txBody>
      </p:sp>
      <p:sp>
        <p:nvSpPr>
          <p:cNvPr id="17" name="Shape 15"/>
          <p:cNvSpPr/>
          <p:nvPr/>
        </p:nvSpPr>
        <p:spPr>
          <a:xfrm>
            <a:off x="9052560" y="2267712"/>
            <a:ext cx="228600" cy="274320"/>
          </a:xfrm>
          <a:prstGeom prst="rightArrow">
            <a:avLst/>
          </a:prstGeom>
          <a:solidFill>
            <a:srgbClr val="60A5FA"/>
          </a:solidFill>
          <a:ln w="12700">
            <a:solidFill>
              <a:srgbClr val="60A5F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8" name="Shape 16"/>
          <p:cNvSpPr/>
          <p:nvPr/>
        </p:nvSpPr>
        <p:spPr>
          <a:xfrm>
            <a:off x="9281160" y="1920240"/>
            <a:ext cx="1874520" cy="960120"/>
          </a:xfrm>
          <a:prstGeom prst="roundRect">
            <a:avLst/>
          </a:prstGeom>
          <a:solidFill>
            <a:srgbClr val="450A0A"/>
          </a:solidFill>
          <a:ln w="12700">
            <a:solidFill>
              <a:srgbClr val="1E3A5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9" name="Text 17"/>
          <p:cNvSpPr/>
          <p:nvPr/>
        </p:nvSpPr>
        <p:spPr>
          <a:xfrm>
            <a:off x="9281160" y="2057400"/>
            <a:ext cx="1874520" cy="960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300" dirty="0">
                <a:solidFill>
                  <a:srgbClr val="F1F5F9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Évaluation</a:t>
            </a:r>
            <a:endParaRPr lang="en-US" sz="1300" dirty="0"/>
          </a:p>
          <a:p>
            <a:pPr marL="0" indent="0" algn="ctr">
              <a:buNone/>
            </a:pPr>
            <a:r>
              <a:rPr lang="en-US" sz="1300" dirty="0">
                <a:solidFill>
                  <a:srgbClr val="F1F5F9"/>
                </a:solidFill>
                <a:latin typeface="Aptos" pitchFamily="34" charset="0"/>
                <a:ea typeface="Aptos" pitchFamily="34" charset="-122"/>
                <a:cs typeface="Aptos" pitchFamily="34" charset="-120"/>
              </a:rPr>
              <a:t>(RMSE/MAE/R²)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960120" y="3200400"/>
            <a:ext cx="1115568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fr-FR" sz="1300" b="1" dirty="0">
                <a:solidFill>
                  <a:srgbClr val="60A5FA"/>
                </a:solidFill>
                <a:latin typeface="Aptos Display" pitchFamily="34" charset="0"/>
              </a:rPr>
              <a:t>Preprocessing appliqué :</a:t>
            </a:r>
          </a:p>
          <a:p>
            <a:pPr marL="228600" indent="-228600">
              <a:buChar char="▸"/>
            </a:pPr>
            <a:r>
              <a:rPr lang="fr-FR" sz="1300" dirty="0">
                <a:solidFill>
                  <a:srgbClr val="CBD5E1"/>
                </a:solidFill>
                <a:latin typeface="Aptos" pitchFamily="34" charset="0"/>
              </a:rPr>
              <a:t>Numériques (15) : médiane + indicateur de valeurs manquantes + standardisation</a:t>
            </a:r>
          </a:p>
          <a:p>
            <a:pPr marL="228600" indent="-228600">
              <a:buChar char="▸"/>
            </a:pPr>
            <a:r>
              <a:rPr lang="fr-FR" sz="1300" dirty="0">
                <a:solidFill>
                  <a:srgbClr val="CBD5E1"/>
                </a:solidFill>
                <a:latin typeface="Aptos" pitchFamily="34" charset="0"/>
              </a:rPr>
              <a:t>Catégorielles (6) : imputation mode/Unknown + OneHotEncoder(handle_unknown=“ignore”)</a:t>
            </a:r>
          </a:p>
          <a:p>
            <a:pPr marL="228600" indent="-228600">
              <a:buChar char="▸"/>
            </a:pPr>
            <a:r>
              <a:rPr lang="fr-FR" sz="1300" dirty="0">
                <a:solidFill>
                  <a:srgbClr val="CBD5E1"/>
                </a:solidFill>
                <a:latin typeface="Aptos" pitchFamily="34" charset="0"/>
              </a:rPr>
              <a:t>Pipeline appris sur le train (et chaque fold en CV) → évite la fuite de données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0B12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02920"/>
          </a:xfrm>
          <a:prstGeom prst="rect">
            <a:avLst/>
          </a:prstGeom>
          <a:solidFill>
            <a:srgbClr val="0B1220"/>
          </a:solidFill>
          <a:ln w="12700">
            <a:solidFill>
              <a:srgbClr val="0B122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Text 1"/>
          <p:cNvSpPr/>
          <p:nvPr/>
        </p:nvSpPr>
        <p:spPr>
          <a:xfrm>
            <a:off x="548640" y="118872"/>
            <a:ext cx="1109441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Énergie — comparaison des modèles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685800" y="868680"/>
            <a:ext cx="10972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fr-FR" sz="1400" dirty="0">
                <a:solidFill>
                  <a:srgbClr val="94A3B8"/>
                </a:solidFill>
                <a:latin typeface="Aptos" pitchFamily="34" charset="0"/>
              </a:rPr>
              <a:t>Scores sur le jeu de test (regression energie)</a:t>
            </a:r>
          </a:p>
        </p:txBody>
      </p:sp>
      <p:sp>
        <p:nvSpPr>
          <p:cNvPr id="5" name="Shape 3"/>
          <p:cNvSpPr/>
          <p:nvPr/>
        </p:nvSpPr>
        <p:spPr>
          <a:xfrm>
            <a:off x="685800" y="1325880"/>
            <a:ext cx="5669280" cy="5349240"/>
          </a:xfrm>
          <a:prstGeom prst="roundRect">
            <a:avLst/>
          </a:prstGeom>
          <a:solidFill>
            <a:srgbClr val="162033"/>
          </a:solidFill>
          <a:ln w="12700">
            <a:solidFill>
              <a:srgbClr val="1E3A5F"/>
            </a:solidFill>
            <a:prstDash val="solid"/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6" name="Text 4"/>
          <p:cNvSpPr/>
          <p:nvPr/>
        </p:nvSpPr>
        <p:spPr>
          <a:xfrm>
            <a:off x="960120" y="1536192"/>
            <a:ext cx="52120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fr-FR" sz="1300" b="1" dirty="0">
                <a:solidFill>
                  <a:srgbClr val="60A5FA"/>
                </a:solidFill>
                <a:latin typeface="Aptos" pitchFamily="34" charset="0"/>
              </a:rPr>
              <a:t>Bar chart - R2 test (XGB-ES meilleur: 0.852)</a:t>
            </a:r>
          </a:p>
        </p:txBody>
      </p:sp>
      <p:graphicFrame>
        <p:nvGraphicFramePr>
          <p:cNvPr id="7" name="Chart 0"/>
          <p:cNvGraphicFramePr/>
          <p:nvPr/>
        </p:nvGraphicFramePr>
        <p:xfrm>
          <a:off x="960120" y="1874520"/>
          <a:ext cx="534924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Shape 5"/>
          <p:cNvSpPr/>
          <p:nvPr/>
        </p:nvSpPr>
        <p:spPr>
          <a:xfrm>
            <a:off x="6446520" y="1325880"/>
            <a:ext cx="5074920" cy="5349240"/>
          </a:xfrm>
          <a:prstGeom prst="roundRect">
            <a:avLst/>
          </a:prstGeom>
          <a:solidFill>
            <a:srgbClr val="162033"/>
          </a:solidFill>
          <a:ln w="12700">
            <a:solidFill>
              <a:srgbClr val="1E3A5F"/>
            </a:solidFill>
            <a:prstDash val="solid"/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9" name="Text 6"/>
          <p:cNvSpPr/>
          <p:nvPr/>
        </p:nvSpPr>
        <p:spPr>
          <a:xfrm>
            <a:off x="6629400" y="1536192"/>
            <a:ext cx="47548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fr-FR" sz="1300" b="1" dirty="0">
                <a:solidFill>
                  <a:srgbClr val="60A5FA"/>
                </a:solidFill>
                <a:latin typeface="Aptos" pitchFamily="34" charset="0"/>
              </a:rPr>
              <a:t>Table synthese - gain baseline -&gt; XGB-ES (RMSE 16.51M -&gt; 6.34M)</a:t>
            </a:r>
          </a:p>
        </p:txBody>
      </p:sp>
      <p:graphicFrame>
        <p:nvGraphicFramePr>
          <p:cNvPr id="11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6629400" y="1920240"/>
          <a:ext cx="4526280" cy="4480560"/>
        </p:xfrm>
        <a:graphic>
          <a:graphicData uri="http://schemas.openxmlformats.org/drawingml/2006/table">
            <a:tbl>
              <a:tblPr/>
              <a:tblGrid>
                <a:gridCol w="14173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Modèle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RMSE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MAE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R²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Baseline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16.51M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5.86M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0.000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Ridge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7.46M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3.62M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0.796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RF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8.17M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2.21M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0.755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GB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7.86M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2.33M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0.773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XGB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7.3M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2.04M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0.805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★ XGB-ES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6.34M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1.96M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F1F5F9"/>
                          </a:solidFill>
                          <a:latin typeface="Aptos" pitchFamily="34" charset="0"/>
                          <a:ea typeface="Aptos" pitchFamily="34" charset="-122"/>
                          <a:cs typeface="Aptos" pitchFamily="34" charset="-120"/>
                        </a:rPr>
                        <a:t>0.852</a:t>
                      </a:r>
                      <a:endParaRPr lang="en-US" sz="1200" dirty="0">
                        <a:latin typeface="Aptos" charset="0"/>
                        <a:ea typeface="Aptos" charset="0"/>
                        <a:cs typeface="Aptos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E3A5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A2B4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2" name="Explain_Box"/>
          <p:cNvSpPr/>
          <p:nvPr/>
        </p:nvSpPr>
        <p:spPr>
          <a:xfrm>
            <a:off x="960120" y="5675880"/>
            <a:ext cx="10424160" cy="1028700"/>
          </a:xfrm>
          <a:prstGeom prst="roundRect">
            <a:avLst/>
          </a:prstGeom>
          <a:solidFill>
            <a:srgbClr val="162033"/>
          </a:solidFill>
          <a:ln w="22860">
            <a:solidFill>
              <a:srgbClr val="22C55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127000" tIns="76200" rIns="127000" bIns="76200" rtlCol="0" anchor="ctr"/>
          <a:lstStyle/>
          <a:p>
            <a:pPr>
              <a:lnSpc>
                <a:spcPct val="100000"/>
              </a:lnSpc>
            </a:pPr>
            <a:r>
              <a:rPr sz="1200" b="0">
                <a:solidFill>
                  <a:srgbClr val="CBD5E1"/>
                </a:solidFill>
              </a:rPr>
              <a:t>Comparaison R2 (test): Baseline=0.000, Ridge=0.796, RF=0.755, GB=0.773, XGB=0.805, XGB-ES=0.852.</a:t>
            </a:r>
          </a:p>
          <a:p>
            <a:pPr>
              <a:lnSpc>
                <a:spcPct val="100000"/>
              </a:lnSpc>
            </a:pPr>
            <a:r>
              <a:rPr sz="1200" b="0">
                <a:solidFill>
                  <a:srgbClr val="CBD5E1"/>
                </a:solidFill>
              </a:rPr>
              <a:t>Comparaison RMSE: Baseline=16.51M, Ridge=7.46M, RF=8.17M, GB=7.86M, XGB=7.30M, XGB-ES=6.34M.</a:t>
            </a:r>
          </a:p>
          <a:p>
            <a:pPr>
              <a:lnSpc>
                <a:spcPct val="100000"/>
              </a:lnSpc>
            </a:pPr>
            <a:r>
              <a:rPr sz="1200" b="0">
                <a:solidFill>
                  <a:srgbClr val="CBD5E1"/>
                </a:solidFill>
              </a:rPr>
              <a:t>Comparaison MAE: Baseline=5.86M, Ridge=3.62M, RF=2.21M, GB=2.33M, XGB=2.04M, XGB-ES=1.96M.</a:t>
            </a:r>
          </a:p>
          <a:p>
            <a:pPr>
              <a:lnSpc>
                <a:spcPct val="100000"/>
              </a:lnSpc>
            </a:pPr>
            <a:r>
              <a:rPr sz="1200" b="0">
                <a:solidFill>
                  <a:srgbClr val="CBD5E1"/>
                </a:solidFill>
              </a:rPr>
              <a:t>Conclusion: tous les modeles depassent la baseline; XGB-ES est le meilleur compromis global.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0B12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02920"/>
          </a:xfrm>
          <a:prstGeom prst="rect">
            <a:avLst/>
          </a:prstGeom>
          <a:solidFill>
            <a:srgbClr val="0B1220"/>
          </a:solidFill>
          <a:ln w="12700">
            <a:solidFill>
              <a:srgbClr val="0B122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Text 1"/>
          <p:cNvSpPr/>
          <p:nvPr/>
        </p:nvSpPr>
        <p:spPr>
          <a:xfrm>
            <a:off x="548640" y="118872"/>
            <a:ext cx="1109441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Énergie — modèle final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685800" y="868680"/>
            <a:ext cx="10972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200" b="1" dirty="0">
                <a:solidFill>
                  <a:srgbClr val="F1F5F9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XGBoost + early stopping (meilleur compromis)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685800" y="1417320"/>
            <a:ext cx="2514600" cy="960120"/>
          </a:xfrm>
          <a:prstGeom prst="rect">
            <a:avLst/>
          </a:prstGeom>
          <a:solidFill>
            <a:srgbClr val="162033"/>
          </a:solidFill>
          <a:ln w="12700">
            <a:solidFill>
              <a:srgbClr val="1E3A5F"/>
            </a:solidFill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 wrap="square" lIns="127000" tIns="127000" rIns="127000" bIns="12700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22C55E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Test R²</a:t>
            </a:r>
            <a:endParaRPr lang="en-US" sz="1600" dirty="0"/>
          </a:p>
          <a:p>
            <a:pPr marL="0" indent="0" algn="ctr">
              <a:buNone/>
            </a:pPr>
            <a:r>
              <a:rPr lang="en-US" sz="1600" b="1" dirty="0">
                <a:solidFill>
                  <a:srgbClr val="22C55E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0.852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429000" y="1417320"/>
            <a:ext cx="2514600" cy="960120"/>
          </a:xfrm>
          <a:prstGeom prst="rect">
            <a:avLst/>
          </a:prstGeom>
          <a:solidFill>
            <a:srgbClr val="162033"/>
          </a:solidFill>
          <a:ln w="12700">
            <a:solidFill>
              <a:srgbClr val="1E3A5F"/>
            </a:solidFill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 wrap="square" lIns="127000" tIns="127000" rIns="127000" bIns="12700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60A5F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Test RMSE</a:t>
            </a:r>
            <a:endParaRPr lang="en-US" sz="1600" dirty="0"/>
          </a:p>
          <a:p>
            <a:pPr marL="0" indent="0" algn="ctr">
              <a:buNone/>
            </a:pPr>
            <a:r>
              <a:rPr lang="en-US" sz="1600" b="1" dirty="0">
                <a:solidFill>
                  <a:srgbClr val="60A5FA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6.34M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172200" y="1417320"/>
            <a:ext cx="2514600" cy="960120"/>
          </a:xfrm>
          <a:prstGeom prst="rect">
            <a:avLst/>
          </a:prstGeom>
          <a:solidFill>
            <a:srgbClr val="162033"/>
          </a:solidFill>
          <a:ln w="12700">
            <a:solidFill>
              <a:srgbClr val="1E3A5F"/>
            </a:solidFill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 wrap="square" lIns="127000" tIns="127000" rIns="127000" bIns="12700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F59E0B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Test MAE</a:t>
            </a:r>
            <a:endParaRPr lang="en-US" sz="1600" dirty="0"/>
          </a:p>
          <a:p>
            <a:pPr marL="0" indent="0" algn="ctr">
              <a:buNone/>
            </a:pPr>
            <a:r>
              <a:rPr lang="en-US" sz="1600" b="1" dirty="0">
                <a:solidFill>
                  <a:srgbClr val="F59E0B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1.96M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915400" y="1417320"/>
            <a:ext cx="2514600" cy="960120"/>
          </a:xfrm>
          <a:prstGeom prst="rect">
            <a:avLst/>
          </a:prstGeom>
          <a:solidFill>
            <a:srgbClr val="162033"/>
          </a:solidFill>
          <a:ln w="12700">
            <a:solidFill>
              <a:srgbClr val="1E3A5F"/>
            </a:solidFill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 wrap="square" lIns="127000" tIns="127000" rIns="127000" bIns="127000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A855F7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Best iter</a:t>
            </a:r>
            <a:endParaRPr lang="en-US" sz="1600" dirty="0"/>
          </a:p>
          <a:p>
            <a:pPr marL="0" indent="0" algn="ctr">
              <a:buNone/>
            </a:pPr>
            <a:r>
              <a:rPr lang="en-US" sz="1600" b="1" dirty="0">
                <a:solidFill>
                  <a:srgbClr val="A855F7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1243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85800" y="2560320"/>
            <a:ext cx="6446520" cy="4114800"/>
          </a:xfrm>
          <a:prstGeom prst="roundRect">
            <a:avLst/>
          </a:prstGeom>
          <a:solidFill>
            <a:srgbClr val="162033"/>
          </a:solidFill>
          <a:ln w="12700">
            <a:solidFill>
              <a:srgbClr val="1E3A5F"/>
            </a:solidFill>
            <a:prstDash val="solid"/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0" name="Text 8"/>
          <p:cNvSpPr/>
          <p:nvPr/>
        </p:nvSpPr>
        <p:spPr>
          <a:xfrm>
            <a:off x="960120" y="2743200"/>
            <a:ext cx="61264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F1F5F9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Learning curve (validation RMSE)</a:t>
            </a:r>
            <a:endParaRPr lang="en-US" sz="1600" dirty="0"/>
          </a:p>
        </p:txBody>
      </p:sp>
      <p:pic>
        <p:nvPicPr>
          <p:cNvPr id="11" name="Image 0" descr="/mnt/data/energy_learning_curve_clean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0519" y="3063240"/>
            <a:ext cx="5219963" cy="3520440"/>
          </a:xfrm>
          <a:prstGeom prst="rect">
            <a:avLst/>
          </a:prstGeom>
        </p:spPr>
      </p:pic>
      <p:sp>
        <p:nvSpPr>
          <p:cNvPr id="12" name="Shape 9"/>
          <p:cNvSpPr/>
          <p:nvPr/>
        </p:nvSpPr>
        <p:spPr>
          <a:xfrm>
            <a:off x="7315200" y="2560320"/>
            <a:ext cx="4160520" cy="4114800"/>
          </a:xfrm>
          <a:prstGeom prst="roundRect">
            <a:avLst/>
          </a:prstGeom>
          <a:solidFill>
            <a:srgbClr val="162033"/>
          </a:solidFill>
          <a:ln w="12700">
            <a:solidFill>
              <a:srgbClr val="1E3A5F"/>
            </a:solidFill>
            <a:prstDash val="solid"/>
          </a:ln>
          <a:effectLst>
            <a:outerShdw blurRad="254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3" name="Text 10"/>
          <p:cNvSpPr/>
          <p:nvPr/>
        </p:nvSpPr>
        <p:spPr>
          <a:xfrm>
            <a:off x="7498080" y="2743200"/>
            <a:ext cx="3886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F1F5F9"/>
                </a:solidFill>
                <a:latin typeface="Aptos Display" pitchFamily="34" charset="0"/>
                <a:ea typeface="Aptos Display" pitchFamily="34" charset="-122"/>
                <a:cs typeface="Aptos Display" pitchFamily="34" charset="-120"/>
              </a:rPr>
              <a:t>Interprétation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498080" y="3063240"/>
            <a:ext cx="3886200" cy="3474720"/>
          </a:xfrm>
          <a:prstGeom prst="rect">
            <a:avLst/>
          </a:prstGeom>
          <a:noFill/>
          <a:ln/>
        </p:spPr>
        <p:txBody>
          <a:bodyPr wrap="square" lIns="182880" tIns="182880" rIns="182880" bIns="182880" rtlCol="0" anchor="t"/>
          <a:lstStyle>
            <a:defPPr>
              <a:defRPr lang="fr-FR" sz="1400" dirty="0">
                <a:solidFill>
                  <a:srgbClr val="F1F5F9"/>
                </a:solidFill>
                <a:latin typeface="Aptos" pitchFamily="34" charset="0"/>
              </a:defRPr>
            </a:defPPr>
          </a:lstStyle>
          <a:p>
            <a:r>
              <a:rPr lang="fr-FR" sz="1400" b="1" dirty="0">
                <a:solidFill>
                  <a:srgbClr val="60A5FA"/>
                </a:solidFill>
                <a:latin typeface="Aptos" pitchFamily="34" charset="0"/>
              </a:rPr>
              <a:t>Interprétation :</a:t>
            </a:r>
          </a:p>
          <a:p>
            <a:r>
              <a:rPr lang="fr-FR" sz="1400" b="0" dirty="0">
                <a:solidFill>
                  <a:srgbClr val="E2E8F0"/>
                </a:solidFill>
                <a:latin typeface="Aptos" pitchFamily="34" charset="0"/>
              </a:rPr>
              <a:t>Modèle final : XGBoost avec early stopping</a:t>
            </a:r>
          </a:p>
          <a:p>
            <a:r>
              <a:rPr lang="fr-FR" sz="1400" b="0" dirty="0">
                <a:solidFill>
                  <a:srgbClr val="E2E8F0"/>
                </a:solidFill>
                <a:latin typeface="Aptos" pitchFamily="34" charset="0"/>
              </a:rPr>
              <a:t>R²=0.852 | RMSE=6.34M | MAE=1.96M</a:t>
            </a:r>
          </a:p>
          <a:p>
            <a:r>
              <a:rPr lang="fr-FR" sz="1400" b="0" dirty="0">
                <a:solidFill>
                  <a:srgbClr val="E2E8F0"/>
                </a:solidFill>
                <a:latin typeface="Aptos" pitchFamily="34" charset="0"/>
              </a:rPr>
              <a:t>Arrêt à 1 243 itérations — meilleur compromis performance / généralisation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1482</Words>
  <Application>Microsoft Office PowerPoint</Application>
  <PresentationFormat>Grand écran</PresentationFormat>
  <Paragraphs>228</Paragraphs>
  <Slides>13</Slides>
  <Notes>13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Yayra LAMADOKOU</cp:lastModifiedBy>
  <cp:revision>1</cp:revision>
  <dcterms:created xsi:type="dcterms:W3CDTF">2026-02-12T00:14:53Z</dcterms:created>
  <dcterms:modified xsi:type="dcterms:W3CDTF">2026-02-21T16:29:37Z</dcterms:modified>
</cp:coreProperties>
</file>